
<file path=[Content_Types].xml><?xml version="1.0" encoding="utf-8"?>
<Types xmlns="http://schemas.openxmlformats.org/package/2006/content-types">
  <Default Extension="jpeg" ContentType="image/jpeg"/>
  <Default Extension="JPG" ContentType="image/.jp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3"/>
    <p:sldMasterId id="2147483654" r:id="rId4"/>
    <p:sldMasterId id="2147483662" r:id="rId5"/>
  </p:sldMasterIdLst>
  <p:notesMasterIdLst>
    <p:notesMasterId r:id="rId53"/>
  </p:notesMasterIdLst>
  <p:handoutMasterIdLst>
    <p:handoutMasterId r:id="rId54"/>
  </p:handoutMasterIdLst>
  <p:sldIdLst>
    <p:sldId id="411" r:id="rId6"/>
    <p:sldId id="441" r:id="rId7"/>
    <p:sldId id="443" r:id="rId8"/>
    <p:sldId id="474" r:id="rId9"/>
    <p:sldId id="517" r:id="rId10"/>
    <p:sldId id="475" r:id="rId11"/>
    <p:sldId id="501" r:id="rId12"/>
    <p:sldId id="502" r:id="rId13"/>
    <p:sldId id="534" r:id="rId14"/>
    <p:sldId id="503" r:id="rId15"/>
    <p:sldId id="523" r:id="rId16"/>
    <p:sldId id="505" r:id="rId17"/>
    <p:sldId id="524" r:id="rId18"/>
    <p:sldId id="521" r:id="rId19"/>
    <p:sldId id="507" r:id="rId20"/>
    <p:sldId id="508" r:id="rId21"/>
    <p:sldId id="510" r:id="rId22"/>
    <p:sldId id="511" r:id="rId23"/>
    <p:sldId id="512" r:id="rId24"/>
    <p:sldId id="488" r:id="rId25"/>
    <p:sldId id="490" r:id="rId26"/>
    <p:sldId id="491" r:id="rId27"/>
    <p:sldId id="492" r:id="rId28"/>
    <p:sldId id="493" r:id="rId29"/>
    <p:sldId id="494" r:id="rId30"/>
    <p:sldId id="495" r:id="rId31"/>
    <p:sldId id="496" r:id="rId32"/>
    <p:sldId id="497" r:id="rId33"/>
    <p:sldId id="498" r:id="rId34"/>
    <p:sldId id="513" r:id="rId35"/>
    <p:sldId id="519" r:id="rId36"/>
    <p:sldId id="520" r:id="rId37"/>
    <p:sldId id="447" r:id="rId38"/>
    <p:sldId id="448" r:id="rId39"/>
    <p:sldId id="515" r:id="rId40"/>
    <p:sldId id="535" r:id="rId41"/>
    <p:sldId id="466" r:id="rId42"/>
    <p:sldId id="531" r:id="rId43"/>
    <p:sldId id="532" r:id="rId44"/>
    <p:sldId id="527" r:id="rId45"/>
    <p:sldId id="528" r:id="rId46"/>
    <p:sldId id="529" r:id="rId47"/>
    <p:sldId id="530" r:id="rId48"/>
    <p:sldId id="462" r:id="rId49"/>
    <p:sldId id="464" r:id="rId50"/>
    <p:sldId id="522" r:id="rId51"/>
    <p:sldId id="533" r:id="rId52"/>
  </p:sldIdLst>
  <p:sldSz cx="9144000" cy="5143500" type="screen16x9"/>
  <p:notesSz cx="6858000" cy="9144000"/>
  <p:custDataLst>
    <p:tags r:id="rId5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147CC0A-36E3-4384-AE23-DC358E005B1A}">
          <p14:sldIdLst>
            <p14:sldId id="411"/>
            <p14:sldId id="441"/>
            <p14:sldId id="443"/>
            <p14:sldId id="474"/>
            <p14:sldId id="517"/>
            <p14:sldId id="475"/>
            <p14:sldId id="501"/>
            <p14:sldId id="502"/>
            <p14:sldId id="534"/>
            <p14:sldId id="503"/>
            <p14:sldId id="523"/>
            <p14:sldId id="505"/>
            <p14:sldId id="524"/>
            <p14:sldId id="521"/>
            <p14:sldId id="507"/>
            <p14:sldId id="508"/>
            <p14:sldId id="510"/>
            <p14:sldId id="511"/>
            <p14:sldId id="512"/>
            <p14:sldId id="488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513"/>
            <p14:sldId id="519"/>
            <p14:sldId id="520"/>
            <p14:sldId id="447"/>
            <p14:sldId id="448"/>
            <p14:sldId id="515"/>
            <p14:sldId id="535"/>
            <p14:sldId id="466"/>
            <p14:sldId id="531"/>
            <p14:sldId id="532"/>
            <p14:sldId id="527"/>
            <p14:sldId id="528"/>
            <p14:sldId id="529"/>
            <p14:sldId id="530"/>
            <p14:sldId id="462"/>
            <p14:sldId id="464"/>
            <p14:sldId id="522"/>
            <p14:sldId id="5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A0AE6"/>
    <a:srgbClr val="F0B510"/>
    <a:srgbClr val="0432FF"/>
    <a:srgbClr val="000000"/>
    <a:srgbClr val="190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2081" autoAdjust="0"/>
  </p:normalViewPr>
  <p:slideViewPr>
    <p:cSldViewPr snapToGrid="0" snapToObjects="1">
      <p:cViewPr varScale="1">
        <p:scale>
          <a:sx n="97" d="100"/>
          <a:sy n="97" d="100"/>
        </p:scale>
        <p:origin x="557" y="72"/>
      </p:cViewPr>
      <p:guideLst>
        <p:guide orient="horz" pos="1620"/>
        <p:guide pos="28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238"/>
    </p:cViewPr>
  </p:sorterViewPr>
  <p:notesViewPr>
    <p:cSldViewPr snapToGrid="0" snapToObjects="1">
      <p:cViewPr varScale="1">
        <p:scale>
          <a:sx n="54" d="100"/>
          <a:sy n="54" d="100"/>
        </p:scale>
        <p:origin x="-2928" y="-84"/>
      </p:cViewPr>
      <p:guideLst>
        <p:guide orient="horz" pos="288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8" Type="http://schemas.openxmlformats.org/officeDocument/2006/relationships/tags" Target="tags/tag2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notesMaster" Target="notesMasters/notesMaster1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50759959330975"/>
          <c:y val="0.0229087636611893"/>
          <c:w val="0.937621356540959"/>
          <c:h val="0.890172595057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[业务出货柱状图.xlsx]Sheet1!$A$3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9"/>
              <c:layout>
                <c:manualLayout>
                  <c:x val="0.00287966448960997"/>
                  <c:y val="-0.01264647254032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100788257136353"/>
                  <c:y val="-0.002529294508065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[业务出货柱状图.xlsx]Sheet1!$B$1:$L$1</c:f>
              <c:strCach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2019(E)</c:v>
                </c:pt>
              </c:strCache>
            </c:strRef>
          </c:cat>
          <c:val>
            <c:numRef>
              <c:f>[业务出货柱状图.xlsx]Sheet1!$B$3:$L$3</c:f>
              <c:numCache>
                <c:formatCode>General</c:formatCode>
                <c:ptCount val="11"/>
                <c:pt idx="0">
                  <c:v>67</c:v>
                </c:pt>
                <c:pt idx="1">
                  <c:v>214</c:v>
                </c:pt>
                <c:pt idx="2">
                  <c:v>325</c:v>
                </c:pt>
                <c:pt idx="3">
                  <c:v>414</c:v>
                </c:pt>
                <c:pt idx="4">
                  <c:v>660</c:v>
                </c:pt>
                <c:pt idx="5">
                  <c:v>872</c:v>
                </c:pt>
                <c:pt idx="6">
                  <c:v>1050</c:v>
                </c:pt>
                <c:pt idx="7">
                  <c:v>1630</c:v>
                </c:pt>
                <c:pt idx="8">
                  <c:v>2000</c:v>
                </c:pt>
                <c:pt idx="9">
                  <c:v>2200</c:v>
                </c:pt>
                <c:pt idx="10">
                  <c:v>2400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32205824"/>
        <c:axId val="32228480"/>
      </c:barChart>
      <c:catAx>
        <c:axId val="32205824"/>
        <c:scaling>
          <c:orientation val="minMax"/>
        </c:scaling>
        <c:delete val="0"/>
        <c:axPos val="b"/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Year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00751309000243974"/>
              <c:y val="0.92444124249755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32228480"/>
        <c:crosses val="autoZero"/>
        <c:auto val="1"/>
        <c:lblAlgn val="ctr"/>
        <c:lblOffset val="100"/>
        <c:noMultiLvlLbl val="0"/>
      </c:catAx>
      <c:valAx>
        <c:axId val="32228480"/>
        <c:scaling>
          <c:orientation val="minMax"/>
          <c:max val="3000"/>
        </c:scaling>
        <c:delete val="0"/>
        <c:axPos val="l"/>
        <c:majorGridlines/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/>
                  <a:t>M pcs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00458297469795267"/>
              <c:y val="0.0460329138169017"/>
            </c:manualLayout>
          </c:layout>
          <c:overlay val="0"/>
        </c:title>
        <c:numFmt formatCode="#,##0_);[Red]\(#,##0\)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32205824"/>
        <c:crosses val="autoZero"/>
        <c:crossBetween val="between"/>
        <c:majorUnit val="600"/>
        <c:min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lang="zh-CN" sz="1200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41E89-3EFE-B543-93BF-04361ED91DB4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B6DC-FE6D-6F4F-9A82-1AB2BFAEA8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0263-D323-7C4E-9D48-CD8A36A7059C}" type="datetime1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ABD53-0605-1547-B7A6-4C1896FA5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 E Ink company Confidential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755650" y="3743910"/>
            <a:ext cx="388778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t="20810" r="30649" b="39363"/>
          <a:stretch>
            <a:fillRect/>
          </a:stretch>
        </p:blipFill>
        <p:spPr bwMode="auto">
          <a:xfrm>
            <a:off x="751995" y="2809099"/>
            <a:ext cx="3039316" cy="93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10"/>
          </p:nvPr>
        </p:nvSpPr>
        <p:spPr>
          <a:xfrm>
            <a:off x="8451850" y="4911329"/>
            <a:ext cx="914400" cy="2119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82F92B-5214-4E6C-8A2E-532AD1484C40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632489"/>
            <a:ext cx="7772400" cy="483899"/>
          </a:xfrm>
          <a:prstGeom prst="rect">
            <a:avLst/>
          </a:prstGeom>
        </p:spPr>
        <p:txBody>
          <a:bodyPr/>
          <a:lstStyle>
            <a:lvl1pPr algn="l">
              <a:defRPr sz="2400" b="1" i="0" baseline="0">
                <a:solidFill>
                  <a:srgbClr val="34424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3121235"/>
            <a:ext cx="7772400" cy="3917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34424A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" y="3512951"/>
            <a:ext cx="7772400" cy="3917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34424A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632487"/>
            <a:ext cx="7772400" cy="483899"/>
          </a:xfrm>
          <a:prstGeom prst="rect">
            <a:avLst/>
          </a:prstGeom>
        </p:spPr>
        <p:txBody>
          <a:bodyPr/>
          <a:lstStyle>
            <a:lvl1pPr algn="l">
              <a:defRPr sz="2400" b="1" i="0" baseline="0">
                <a:solidFill>
                  <a:srgbClr val="34424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en-US" dirty="0" smtClean="0"/>
              <a:t>&lt;Presentation Title&gt;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121235"/>
            <a:ext cx="7772400" cy="3917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34424A"/>
                </a:solidFill>
              </a:defRPr>
            </a:lvl1pPr>
          </a:lstStyle>
          <a:p>
            <a:pPr lvl="0"/>
            <a:r>
              <a:rPr lang="en-US" dirty="0" smtClean="0"/>
              <a:t>&lt;Name | Title/ORG&gt;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512951"/>
            <a:ext cx="7772400" cy="39171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>
                <a:solidFill>
                  <a:srgbClr val="34424A"/>
                </a:solidFill>
              </a:defRPr>
            </a:lvl1pPr>
          </a:lstStyle>
          <a:p>
            <a:pPr lvl="0"/>
            <a:r>
              <a:rPr lang="en-US" dirty="0" smtClean="0"/>
              <a:t>&lt;Date&gt;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Column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0837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34424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41"/>
            <a:ext cx="3996834" cy="336018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689966" y="1234441"/>
            <a:ext cx="3996834" cy="336018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umn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0837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34424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41"/>
            <a:ext cx="3996834" cy="336018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22961"/>
            <a:ext cx="3996834" cy="41148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="0" baseline="0">
                <a:solidFill>
                  <a:srgbClr val="34424A"/>
                </a:solidFill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89966" y="1234441"/>
            <a:ext cx="3996834" cy="336018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89966" y="822961"/>
            <a:ext cx="3996834" cy="41148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="0" baseline="0">
                <a:solidFill>
                  <a:srgbClr val="34424A"/>
                </a:solidFill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Column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0837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34424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41"/>
            <a:ext cx="3996834" cy="336018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689966" y="1234441"/>
            <a:ext cx="3996834" cy="336018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Column_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0837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34424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0615"/>
            <a:ext cx="3996834" cy="377400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4689966" y="820615"/>
            <a:ext cx="3996834" cy="377400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4424A"/>
                </a:solidFill>
              </a:defRPr>
            </a:lvl1pPr>
            <a:lvl2pPr>
              <a:defRPr sz="1800">
                <a:solidFill>
                  <a:srgbClr val="34424A"/>
                </a:solidFill>
              </a:defRPr>
            </a:lvl2pPr>
            <a:lvl3pPr>
              <a:defRPr sz="1800">
                <a:solidFill>
                  <a:srgbClr val="34424A"/>
                </a:solidFill>
              </a:defRPr>
            </a:lvl3pPr>
            <a:lvl4pPr>
              <a:defRPr sz="1800">
                <a:solidFill>
                  <a:srgbClr val="34424A"/>
                </a:solidFill>
              </a:defRPr>
            </a:lvl4pPr>
            <a:lvl5pPr>
              <a:defRPr sz="18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08373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rgbClr val="34424A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810846"/>
            <a:ext cx="8229600" cy="3780691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34424A"/>
                </a:solidFill>
              </a:defRPr>
            </a:lvl1pPr>
            <a:lvl2pPr>
              <a:defRPr sz="2000">
                <a:solidFill>
                  <a:srgbClr val="34424A"/>
                </a:solidFill>
              </a:defRPr>
            </a:lvl2pPr>
            <a:lvl3pPr>
              <a:defRPr sz="2000">
                <a:solidFill>
                  <a:srgbClr val="34424A"/>
                </a:solidFill>
              </a:defRPr>
            </a:lvl3pPr>
            <a:lvl4pPr>
              <a:defRPr sz="2000">
                <a:solidFill>
                  <a:srgbClr val="34424A"/>
                </a:solidFill>
              </a:defRPr>
            </a:lvl4pPr>
            <a:lvl5pPr>
              <a:defRPr sz="2000">
                <a:solidFill>
                  <a:srgbClr val="34424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 smtClean="0"/>
          </a:p>
          <a:p>
            <a:pPr lvl="3"/>
            <a:r>
              <a:rPr lang="en-US" dirty="0" smtClean="0"/>
              <a:t>Fourth level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61462" y="2626929"/>
            <a:ext cx="8382000" cy="1373751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2626929"/>
            <a:ext cx="8178800" cy="1263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Thank You</a:t>
            </a:r>
            <a:endParaRPr lang="en-US" sz="2400" b="1" dirty="0" smtClean="0"/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 err="1" smtClean="0"/>
              <a:t>eink.com</a:t>
            </a:r>
            <a:r>
              <a:rPr lang="en-US" sz="2000" dirty="0" smtClean="0"/>
              <a:t> | </a:t>
            </a:r>
            <a:r>
              <a:rPr lang="en-US" sz="2000" dirty="0" err="1" smtClean="0"/>
              <a:t>einkgroup.com</a:t>
            </a:r>
            <a:endParaRPr lang="en-US" sz="2000" dirty="0" smtClean="0"/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 smtClean="0"/>
              <a:t>E</a:t>
            </a:r>
            <a:r>
              <a:rPr lang="en-US" sz="2000" baseline="0" dirty="0" smtClean="0"/>
              <a:t> Ink is the originator, pioneer &amp; commercial leader in </a:t>
            </a:r>
            <a:r>
              <a:rPr lang="en-US" sz="2000" baseline="0" dirty="0" err="1" smtClean="0"/>
              <a:t>ePaper</a:t>
            </a:r>
            <a:r>
              <a:rPr lang="en-US" sz="2000" baseline="0" dirty="0" smtClean="0"/>
              <a:t> technology.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2.png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"/>
          <p:cNvCxnSpPr/>
          <p:nvPr userDrawn="1"/>
        </p:nvCxnSpPr>
        <p:spPr>
          <a:xfrm>
            <a:off x="755650" y="3743910"/>
            <a:ext cx="3887788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t="20810" r="30649" b="39363"/>
          <a:stretch>
            <a:fillRect/>
          </a:stretch>
        </p:blipFill>
        <p:spPr bwMode="auto">
          <a:xfrm>
            <a:off x="751995" y="2809099"/>
            <a:ext cx="3039316" cy="93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标题 1"/>
          <p:cNvSpPr txBox="1"/>
          <p:nvPr userDrawn="1"/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/>
              <a:t>永道射频技术股份有限公司</a:t>
            </a:r>
            <a:endParaRPr lang="zh-CN" altLang="en-US" sz="4800" b="1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/>
          <p:nvPr/>
        </p:nvSpPr>
        <p:spPr>
          <a:xfrm>
            <a:off x="4206126" y="4787288"/>
            <a:ext cx="728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D58853-C71D-AA43-AC66-231207AC0471}" type="slidenum">
              <a:rPr lang="en-US" smtClean="0"/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5" y="1792215"/>
            <a:ext cx="239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/>
          <p:nvPr/>
        </p:nvSpPr>
        <p:spPr>
          <a:xfrm>
            <a:off x="4206126" y="4787288"/>
            <a:ext cx="728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D58853-C71D-AA43-AC66-231207AC0471}" type="slidenum">
              <a:rPr lang="en-US" smtClean="0"/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r="12554" b="33444"/>
          <a:stretch>
            <a:fillRect/>
          </a:stretch>
        </p:blipFill>
        <p:spPr bwMode="auto">
          <a:xfrm>
            <a:off x="8274985" y="4797921"/>
            <a:ext cx="869022" cy="34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/>
          <p:nvPr/>
        </p:nvSpPr>
        <p:spPr>
          <a:xfrm>
            <a:off x="4206126" y="4787288"/>
            <a:ext cx="72837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D58853-C71D-AA43-AC66-231207AC0471}" type="slidenum">
              <a:rPr lang="en-US" smtClean="0"/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230728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+mn-lt"/>
                <a:ea typeface="+mn-ea"/>
              </a:rPr>
              <a:t>永道   </a:t>
            </a:r>
            <a:r>
              <a:rPr lang="en-US" altLang="zh-CN" sz="4000" b="1" dirty="0" smtClean="0">
                <a:solidFill>
                  <a:schemeClr val="tx1"/>
                </a:solidFill>
                <a:latin typeface="+mn-lt"/>
                <a:ea typeface="+mn-ea"/>
              </a:rPr>
              <a:t>RFID</a:t>
            </a:r>
            <a:endParaRPr lang="en-US" altLang="zh-CN" sz="4000" b="1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algn="ctr"/>
            <a:r>
              <a:rPr lang="en-US" altLang="zh-CN" sz="4000" b="1" dirty="0" smtClean="0">
                <a:solidFill>
                  <a:schemeClr val="tx1"/>
                </a:solidFill>
                <a:latin typeface="+mn-lt"/>
                <a:ea typeface="+mn-ea"/>
              </a:rPr>
              <a:t>THANK YOU!</a:t>
            </a:r>
            <a:endParaRPr lang="zh-CN" altLang="en-US" sz="4000" b="1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45" y="1354101"/>
            <a:ext cx="844339" cy="79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1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43.png"/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emf"/><Relationship Id="rId2" Type="http://schemas.openxmlformats.org/officeDocument/2006/relationships/image" Target="../media/image41.png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4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Relationship Id="rId3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68.emf"/><Relationship Id="rId6" Type="http://schemas.openxmlformats.org/officeDocument/2006/relationships/image" Target="../media/image41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72.png"/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82.jpeg"/><Relationship Id="rId6" Type="http://schemas.openxmlformats.org/officeDocument/2006/relationships/image" Target="../media/image41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41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2.jpe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openxmlformats.org/officeDocument/2006/relationships/image" Target="../media/image99.png"/><Relationship Id="rId7" Type="http://schemas.openxmlformats.org/officeDocument/2006/relationships/image" Target="../media/image98.png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101.png"/><Relationship Id="rId1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116.png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122.wdp"/><Relationship Id="rId1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26.png"/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33.png"/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47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7169" y="642770"/>
            <a:ext cx="41168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latin typeface="方正舒体" panose="02010601030101010101" pitchFamily="2" charset="-122"/>
                <a:ea typeface="方正舒体" panose="02010601030101010101" pitchFamily="2" charset="-122"/>
              </a:rPr>
              <a:t>2022</a:t>
            </a:r>
            <a:r>
              <a:rPr lang="zh-CN" altLang="en-US" sz="4000" b="1" dirty="0" smtClean="0">
                <a:latin typeface="方正舒体" panose="02010601030101010101" pitchFamily="2" charset="-122"/>
                <a:ea typeface="方正舒体" panose="02010601030101010101" pitchFamily="2" charset="-122"/>
              </a:rPr>
              <a:t>年  公司简介</a:t>
            </a:r>
            <a:endParaRPr lang="zh-CN" altLang="en-US" sz="4000" b="1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80075" y="2853505"/>
            <a:ext cx="3409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永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道射频技术股份有限公司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63926" y="69117"/>
            <a:ext cx="3005951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zh-CN" altLang="en-US" sz="2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用物联科技创造品质生活</a:t>
            </a:r>
            <a:endParaRPr lang="zh-CN" altLang="en-US" sz="20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6" y="3276150"/>
            <a:ext cx="2804159" cy="1688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76149"/>
            <a:ext cx="2633246" cy="1689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62" y="3276150"/>
            <a:ext cx="2838891" cy="1688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我们的工厂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6" name="Shape 336"/>
          <p:cNvSpPr>
            <a:spLocks noChangeArrowheads="1"/>
          </p:cNvSpPr>
          <p:nvPr/>
        </p:nvSpPr>
        <p:spPr bwMode="auto">
          <a:xfrm>
            <a:off x="1385888" y="1665685"/>
            <a:ext cx="657066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endParaRPr lang="zh-CN" altLang="zh-CN" sz="3000" b="1">
              <a:solidFill>
                <a:srgbClr val="A3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8238" y="2633662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en-US" altLang="zh-CN" sz="200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满意的服务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5988" y="26408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5463" y="26027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dirty="0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image16-filtered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654939"/>
            <a:ext cx="8805333" cy="402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339"/>
          <p:cNvSpPr>
            <a:spLocks noChangeArrowheads="1"/>
          </p:cNvSpPr>
          <p:nvPr/>
        </p:nvSpPr>
        <p:spPr bwMode="auto">
          <a:xfrm>
            <a:off x="2910799" y="1665685"/>
            <a:ext cx="6030001" cy="3011787"/>
          </a:xfrm>
          <a:prstGeom prst="rect">
            <a:avLst/>
          </a:prstGeom>
          <a:solidFill>
            <a:srgbClr val="FFFF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1" name="Shape 341"/>
          <p:cNvSpPr>
            <a:spLocks noChangeArrowheads="1"/>
          </p:cNvSpPr>
          <p:nvPr/>
        </p:nvSpPr>
        <p:spPr bwMode="auto">
          <a:xfrm>
            <a:off x="2910799" y="1702746"/>
            <a:ext cx="6030001" cy="281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551180" indent="-17018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D94040"/>
              </a:buClr>
              <a:buFontTx/>
              <a:buChar char="‣"/>
            </a:pP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一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期主建筑共</a:t>
            </a: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3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层楼</a:t>
            </a:r>
            <a:r>
              <a:rPr lang="zh-TW" altLang="zh-CN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, 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总面积为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12,521㎡. </a:t>
            </a:r>
            <a:b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</a:b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建筑布局如下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</a:t>
            </a:r>
            <a:endParaRPr lang="zh-TW" altLang="zh-CN" sz="2400" dirty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FontTx/>
              <a:buChar char="-"/>
            </a:pP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1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层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 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绑定生产区</a:t>
            </a:r>
            <a:endParaRPr lang="zh-CN" altLang="zh-TW" sz="2400" dirty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FontTx/>
              <a:buChar char="-"/>
            </a:pP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层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 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贴合生产区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, 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纸质彩色印刷区</a:t>
            </a:r>
            <a:endParaRPr lang="zh-CN" altLang="zh-TW" sz="2400" dirty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lvl="1" eaLnBrk="1" hangingPunct="1">
              <a:lnSpc>
                <a:spcPct val="80000"/>
              </a:lnSpc>
              <a:spcBef>
                <a:spcPts val="700"/>
              </a:spcBef>
              <a:buFontTx/>
              <a:buChar char="-"/>
            </a:pP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3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层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 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办公区和</a:t>
            </a: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EPC Global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实验室</a:t>
            </a:r>
            <a:endParaRPr lang="zh-CN" altLang="zh-TW" sz="2400" dirty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eaLnBrk="1" hangingPunct="1">
              <a:spcBef>
                <a:spcPts val="700"/>
              </a:spcBef>
              <a:buClr>
                <a:srgbClr val="D94040"/>
              </a:buClr>
              <a:buFontTx/>
              <a:buChar char="‣"/>
            </a:pP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现有厂区最大产能目标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 </a:t>
            </a: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40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亿枚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. </a:t>
            </a:r>
            <a:endParaRPr lang="en-US" altLang="zh-TW" sz="2400" dirty="0" smtClean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eaLnBrk="1" hangingPunct="1">
              <a:spcBef>
                <a:spcPts val="700"/>
              </a:spcBef>
              <a:buClr>
                <a:srgbClr val="D94040"/>
              </a:buClr>
              <a:buFontTx/>
              <a:buChar char="‣"/>
            </a:pP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二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期已完工，并已投产</a:t>
            </a: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10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亿产能生产线。</a:t>
            </a:r>
            <a:endParaRPr lang="zh-TW" altLang="zh-CN" sz="2400" dirty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生产车间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---</a:t>
            </a:r>
            <a:r>
              <a:rPr lang="zh-CN" altLang="en-US" sz="2000" kern="0" dirty="0" smtClean="0">
                <a:solidFill>
                  <a:sysClr val="windowText" lastClr="000000"/>
                </a:solidFill>
                <a:latin typeface="+mn-lt"/>
              </a:rPr>
              <a:t>绑定站（一期厂房前段）</a:t>
            </a:r>
            <a:endParaRPr lang="zh-CN" altLang="zh-CN" sz="2000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8" b="6908"/>
          <a:stretch>
            <a:fillRect/>
          </a:stretch>
        </p:blipFill>
        <p:spPr bwMode="auto">
          <a:xfrm>
            <a:off x="0" y="547198"/>
            <a:ext cx="9144000" cy="459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89870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生产车间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+mn-lt"/>
              </a:rPr>
              <a:t>---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+mn-lt"/>
              </a:rPr>
              <a:t>绑定站（二期厂房）</a:t>
            </a:r>
            <a:endParaRPr lang="zh-CN" altLang="zh-CN" sz="2000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  <a:p>
            <a:pPr>
              <a:lnSpc>
                <a:spcPct val="80000"/>
              </a:lnSpc>
            </a:pP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74676"/>
            <a:ext cx="9144000" cy="453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生产车间</a:t>
            </a:r>
            <a:r>
              <a:rPr lang="en-US" altLang="zh-CN" sz="2000" kern="0" dirty="0" smtClean="0">
                <a:solidFill>
                  <a:sysClr val="windowText" lastClr="000000"/>
                </a:solidFill>
                <a:latin typeface="+mn-lt"/>
              </a:rPr>
              <a:t>---</a:t>
            </a:r>
            <a:r>
              <a:rPr lang="zh-CN" altLang="en-US" sz="2000" kern="0" dirty="0" smtClean="0">
                <a:solidFill>
                  <a:sysClr val="windowText" lastClr="000000"/>
                </a:solidFill>
                <a:latin typeface="+mn-lt"/>
              </a:rPr>
              <a:t>贴合站（一期</a:t>
            </a:r>
            <a:r>
              <a:rPr lang="zh-CN" altLang="en-US" sz="2000" kern="0" dirty="0">
                <a:solidFill>
                  <a:sysClr val="windowText" lastClr="000000"/>
                </a:solidFill>
              </a:rPr>
              <a:t>厂房</a:t>
            </a:r>
            <a:r>
              <a:rPr lang="zh-CN" altLang="en-US" sz="2000" kern="0" dirty="0" smtClean="0">
                <a:solidFill>
                  <a:sysClr val="windowText" lastClr="000000"/>
                </a:solidFill>
                <a:latin typeface="+mn-lt"/>
              </a:rPr>
              <a:t>后段）</a:t>
            </a:r>
            <a:endParaRPr lang="zh-CN" altLang="zh-CN" sz="2000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5"/>
          <a:stretch>
            <a:fillRect/>
          </a:stretch>
        </p:blipFill>
        <p:spPr bwMode="auto">
          <a:xfrm>
            <a:off x="0" y="571494"/>
            <a:ext cx="9144000" cy="456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我们的生产装备</a:t>
            </a:r>
            <a:endParaRPr lang="zh-CN" altLang="en-US" sz="2400" b="1" kern="0" dirty="0">
              <a:solidFill>
                <a:sysClr val="windowText" lastClr="000000"/>
              </a:solidFill>
              <a:ea typeface="Avenir Black"/>
              <a:cs typeface="Avenir Black"/>
              <a:sym typeface="Avenir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517736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行业顶级的生产设备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7198"/>
            <a:ext cx="4060031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3452"/>
          <a:stretch>
            <a:fillRect/>
          </a:stretch>
        </p:blipFill>
        <p:spPr bwMode="auto">
          <a:xfrm>
            <a:off x="2061083" y="2862728"/>
            <a:ext cx="6321425" cy="225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57" y="675947"/>
            <a:ext cx="3818732" cy="221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实验室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9" name="image20-filtered.jpeg" descr="LA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372"/>
            <a:ext cx="9163373" cy="456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sted-image.pd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9" t="-1" b="25516"/>
          <a:stretch>
            <a:fillRect/>
          </a:stretch>
        </p:blipFill>
        <p:spPr bwMode="auto">
          <a:xfrm>
            <a:off x="-19373" y="575072"/>
            <a:ext cx="3858741" cy="395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360"/>
          <p:cNvSpPr>
            <a:spLocks noChangeArrowheads="1"/>
          </p:cNvSpPr>
          <p:nvPr/>
        </p:nvSpPr>
        <p:spPr bwMode="auto">
          <a:xfrm>
            <a:off x="717603" y="947176"/>
            <a:ext cx="2368498" cy="120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30000"/>
              </a:lnSpc>
              <a:spcBef>
                <a:spcPts val="2400"/>
              </a:spcBef>
            </a:pPr>
            <a:r>
              <a:rPr lang="zh-CN" altLang="zh-CN" sz="4000" i="1" dirty="0" smtClean="0">
                <a:solidFill>
                  <a:srgbClr val="FFFFFF"/>
                </a:solidFill>
                <a:ea typeface="宋体" panose="02010600030101010101" pitchFamily="2" charset="-122"/>
                <a:sym typeface="Avenir Black" pitchFamily="34" charset="0"/>
              </a:rPr>
              <a:t>EPC </a:t>
            </a:r>
            <a:endParaRPr lang="zh-CN" altLang="zh-CN" sz="4000" i="1" dirty="0">
              <a:solidFill>
                <a:srgbClr val="FFFFFF"/>
              </a:solidFill>
              <a:ea typeface="宋体" panose="02010600030101010101" pitchFamily="2" charset="-122"/>
              <a:sym typeface="Avenir Black" pitchFamily="34" charset="0"/>
            </a:endParaRPr>
          </a:p>
          <a:p>
            <a:pPr>
              <a:lnSpc>
                <a:spcPct val="30000"/>
              </a:lnSpc>
              <a:spcBef>
                <a:spcPts val="2400"/>
              </a:spcBef>
            </a:pPr>
            <a:r>
              <a:rPr lang="zh-CN" altLang="zh-CN" sz="4000" i="1" dirty="0" smtClean="0">
                <a:solidFill>
                  <a:srgbClr val="FFFFFF"/>
                </a:solidFill>
                <a:ea typeface="宋体" panose="02010600030101010101" pitchFamily="2" charset="-122"/>
                <a:sym typeface="Avenir Black" pitchFamily="34" charset="0"/>
              </a:rPr>
              <a:t>GLOBAL </a:t>
            </a:r>
            <a:endParaRPr lang="zh-CN" altLang="zh-CN" sz="4000" i="1" dirty="0">
              <a:solidFill>
                <a:srgbClr val="FFFFFF"/>
              </a:solidFill>
              <a:ea typeface="宋体" panose="02010600030101010101" pitchFamily="2" charset="-122"/>
              <a:sym typeface="Avenir Black" pitchFamily="34" charset="0"/>
            </a:endParaRPr>
          </a:p>
          <a:p>
            <a:pPr>
              <a:lnSpc>
                <a:spcPct val="30000"/>
              </a:lnSpc>
              <a:spcBef>
                <a:spcPts val="2400"/>
              </a:spcBef>
            </a:pPr>
            <a:r>
              <a:rPr lang="zh-CN" altLang="en-US" sz="4000" i="1" dirty="0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实验室</a:t>
            </a:r>
            <a:endParaRPr lang="zh-CN" altLang="zh-CN" sz="3700" i="1" dirty="0">
              <a:solidFill>
                <a:srgbClr val="FFFFFF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2" name="Shape 372"/>
          <p:cNvSpPr>
            <a:spLocks noChangeArrowheads="1"/>
          </p:cNvSpPr>
          <p:nvPr/>
        </p:nvSpPr>
        <p:spPr bwMode="auto">
          <a:xfrm>
            <a:off x="4460876" y="1914922"/>
            <a:ext cx="4665663" cy="317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marL="20955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CC0000"/>
              </a:buClr>
              <a:buSzPct val="100000"/>
              <a:buFontTx/>
              <a:buChar char="‣"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EPC Global Lab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是一个微波暗室，可以隔绝外部干扰、吸收内部杂波，建立一个安静、可靠、权威的测试环境来验证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RFID Tag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的性能。</a:t>
            </a:r>
            <a:endParaRPr lang="zh-CN" altLang="zh-CN" sz="2400" b="1" dirty="0">
              <a:latin typeface="Helvetica" pitchFamily="34" charset="0"/>
              <a:ea typeface="宋体" panose="02010600030101010101" pitchFamily="2" charset="-122"/>
              <a:sym typeface="Avenir Medium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CC0000"/>
              </a:buClr>
              <a:buSzPct val="100000"/>
              <a:buFontTx/>
              <a:buChar char="‣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实验室符合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“EPC Global Class1 Gen2”, “ISO1800-6C”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以及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“GS1 TIPP”（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标记项目性能协议）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2400" b="1" dirty="0">
              <a:latin typeface="Helvetica" pitchFamily="34" charset="0"/>
              <a:ea typeface="宋体" panose="02010600030101010101" pitchFamily="2" charset="-122"/>
              <a:sym typeface="Avenir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实验室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3" name="image21.jpg" descr="LAB 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2372"/>
            <a:ext cx="9144000" cy="456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asted-image.pd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9" t="-1" b="25516"/>
          <a:stretch>
            <a:fillRect/>
          </a:stretch>
        </p:blipFill>
        <p:spPr bwMode="auto">
          <a:xfrm>
            <a:off x="-19373" y="575072"/>
            <a:ext cx="3858741" cy="395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360"/>
          <p:cNvSpPr>
            <a:spLocks noChangeArrowheads="1"/>
          </p:cNvSpPr>
          <p:nvPr/>
        </p:nvSpPr>
        <p:spPr bwMode="auto">
          <a:xfrm>
            <a:off x="717603" y="947176"/>
            <a:ext cx="2368498" cy="120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30000"/>
              </a:lnSpc>
              <a:spcBef>
                <a:spcPts val="2400"/>
              </a:spcBef>
            </a:pPr>
            <a:r>
              <a:rPr lang="zh-CN" altLang="zh-CN" sz="4000" i="1" dirty="0" smtClean="0">
                <a:solidFill>
                  <a:srgbClr val="FFFFFF"/>
                </a:solidFill>
                <a:ea typeface="宋体" panose="02010600030101010101" pitchFamily="2" charset="-122"/>
                <a:sym typeface="Avenir Black" pitchFamily="34" charset="0"/>
              </a:rPr>
              <a:t>EPC </a:t>
            </a:r>
            <a:endParaRPr lang="zh-CN" altLang="zh-CN" sz="4000" i="1" dirty="0">
              <a:solidFill>
                <a:srgbClr val="FFFFFF"/>
              </a:solidFill>
              <a:ea typeface="宋体" panose="02010600030101010101" pitchFamily="2" charset="-122"/>
              <a:sym typeface="Avenir Black" pitchFamily="34" charset="0"/>
            </a:endParaRPr>
          </a:p>
          <a:p>
            <a:pPr>
              <a:lnSpc>
                <a:spcPct val="30000"/>
              </a:lnSpc>
              <a:spcBef>
                <a:spcPts val="2400"/>
              </a:spcBef>
            </a:pPr>
            <a:r>
              <a:rPr lang="zh-CN" altLang="zh-CN" sz="4000" i="1" dirty="0" smtClean="0">
                <a:solidFill>
                  <a:srgbClr val="FFFFFF"/>
                </a:solidFill>
                <a:ea typeface="宋体" panose="02010600030101010101" pitchFamily="2" charset="-122"/>
                <a:sym typeface="Avenir Black" pitchFamily="34" charset="0"/>
              </a:rPr>
              <a:t>GLOBAL </a:t>
            </a:r>
            <a:endParaRPr lang="zh-CN" altLang="zh-CN" sz="4000" i="1" dirty="0">
              <a:solidFill>
                <a:srgbClr val="FFFFFF"/>
              </a:solidFill>
              <a:ea typeface="宋体" panose="02010600030101010101" pitchFamily="2" charset="-122"/>
              <a:sym typeface="Avenir Black" pitchFamily="34" charset="0"/>
            </a:endParaRPr>
          </a:p>
          <a:p>
            <a:pPr>
              <a:lnSpc>
                <a:spcPct val="30000"/>
              </a:lnSpc>
              <a:spcBef>
                <a:spcPts val="2400"/>
              </a:spcBef>
            </a:pPr>
            <a:r>
              <a:rPr lang="zh-CN" altLang="en-US" sz="4000" i="1" dirty="0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实验室</a:t>
            </a:r>
            <a:endParaRPr lang="zh-CN" altLang="zh-CN" sz="3700" i="1" dirty="0">
              <a:solidFill>
                <a:srgbClr val="FFFFFF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6" name="Shape 378"/>
          <p:cNvSpPr>
            <a:spLocks noChangeArrowheads="1"/>
          </p:cNvSpPr>
          <p:nvPr/>
        </p:nvSpPr>
        <p:spPr bwMode="auto">
          <a:xfrm>
            <a:off x="2330450" y="3536157"/>
            <a:ext cx="6800850" cy="159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0955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FontTx/>
              <a:buChar char="‣"/>
            </a:pPr>
            <a:r>
              <a:rPr lang="zh-CN" altLang="en-US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微波频段范围：</a:t>
            </a:r>
            <a:r>
              <a:rPr lang="en-US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600 MHz~1300MHz </a:t>
            </a:r>
            <a:endParaRPr lang="en-US" altLang="zh-CN" sz="2400" i="1" dirty="0">
              <a:solidFill>
                <a:srgbClr val="FFFFFF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Tx/>
              <a:buChar char="‣"/>
            </a:pPr>
            <a:r>
              <a:rPr lang="zh-CN" altLang="en-US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暗室屏蔽效能：</a:t>
            </a:r>
            <a:r>
              <a:rPr lang="zh-TW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&gt; 100 dB  </a:t>
            </a:r>
            <a:r>
              <a:rPr lang="en-US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for  </a:t>
            </a:r>
            <a:r>
              <a:rPr lang="zh-CN" altLang="en-US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六个面</a:t>
            </a:r>
            <a:endParaRPr lang="zh-CN" altLang="zh-TW" sz="2400" i="1" dirty="0">
              <a:solidFill>
                <a:srgbClr val="FFFFFF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Tx/>
              <a:buChar char="‣"/>
            </a:pPr>
            <a:r>
              <a:rPr lang="zh-CN" altLang="en-US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暗室静域</a:t>
            </a:r>
            <a:r>
              <a:rPr lang="zh-TW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    &lt; 1.5dB in 0.42m X 0.42m (</a:t>
            </a:r>
            <a:r>
              <a:rPr lang="zh-CN" altLang="en-US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圆柱形</a:t>
            </a:r>
            <a:r>
              <a:rPr lang="zh-TW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)</a:t>
            </a:r>
            <a:endParaRPr lang="zh-TW" altLang="zh-CN" sz="2400" i="1" dirty="0">
              <a:solidFill>
                <a:srgbClr val="FFFFFF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Tx/>
              <a:buChar char="‣"/>
            </a:pPr>
            <a:r>
              <a:rPr lang="zh-CN" altLang="en-US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暗室燥讯</a:t>
            </a:r>
            <a:r>
              <a:rPr lang="zh-TW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    &lt; -75dB in  </a:t>
            </a:r>
            <a:r>
              <a:rPr lang="en-US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6</a:t>
            </a:r>
            <a:r>
              <a:rPr lang="zh-TW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00 MHz~1</a:t>
            </a:r>
            <a:r>
              <a:rPr lang="en-US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3</a:t>
            </a:r>
            <a:r>
              <a:rPr lang="zh-TW" altLang="zh-CN" sz="2400" i="1" dirty="0">
                <a:solidFill>
                  <a:srgbClr val="FFFFFF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00MHz</a:t>
            </a:r>
            <a:endParaRPr lang="zh-TW" altLang="zh-CN" sz="2400" i="1" dirty="0">
              <a:solidFill>
                <a:srgbClr val="FFFFFF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实验室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4" name="pasted-image.pd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9" t="-1" b="25516"/>
          <a:stretch>
            <a:fillRect/>
          </a:stretch>
        </p:blipFill>
        <p:spPr bwMode="auto">
          <a:xfrm>
            <a:off x="-19373" y="549672"/>
            <a:ext cx="3858741" cy="395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385"/>
          <p:cNvSpPr>
            <a:spLocks noChangeArrowheads="1"/>
          </p:cNvSpPr>
          <p:nvPr/>
        </p:nvSpPr>
        <p:spPr bwMode="auto">
          <a:xfrm>
            <a:off x="530225" y="841986"/>
            <a:ext cx="3005138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30000"/>
              </a:lnSpc>
              <a:spcBef>
                <a:spcPts val="2400"/>
              </a:spcBef>
            </a:pPr>
            <a:r>
              <a:rPr lang="zh-CN" altLang="zh-CN" sz="3400" i="1" dirty="0">
                <a:solidFill>
                  <a:schemeClr val="bg1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 </a:t>
            </a:r>
            <a:r>
              <a:rPr lang="zh-CN" altLang="zh-CN" sz="3600" b="1" i="1" dirty="0">
                <a:solidFill>
                  <a:schemeClr val="bg1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</a:t>
            </a:r>
            <a:r>
              <a:rPr lang="zh-CN" altLang="en-US" sz="3600" b="1" i="1" dirty="0" smtClean="0">
                <a:solidFill>
                  <a:schemeClr val="bg1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实验室功能</a:t>
            </a:r>
            <a:endParaRPr lang="zh-CN" altLang="zh-CN" sz="3600" b="1" i="1" dirty="0">
              <a:solidFill>
                <a:schemeClr val="bg1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7" name="image22.png" descr="读距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49" y="3009099"/>
            <a:ext cx="7931721" cy="1957395"/>
          </a:xfrm>
          <a:prstGeom prst="rect">
            <a:avLst/>
          </a:prstGeom>
          <a:noFill/>
          <a:ln>
            <a:noFill/>
          </a:ln>
          <a:effectLst>
            <a:outerShdw blurRad="76200" dist="99079" dir="2381528" rotWithShape="0">
              <a:srgbClr val="000000">
                <a:alpha val="3442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image23.png" descr="灵敏度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1033585"/>
            <a:ext cx="7931722" cy="1956075"/>
          </a:xfrm>
          <a:prstGeom prst="rect">
            <a:avLst/>
          </a:prstGeom>
          <a:noFill/>
          <a:ln>
            <a:noFill/>
          </a:ln>
          <a:effectLst>
            <a:outerShdw blurRad="76200" dist="99079" dir="2381528" rotWithShape="0">
              <a:srgbClr val="000000">
                <a:alpha val="3442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实验室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4" name="pasted-image.pdf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9" t="-1" b="25516"/>
          <a:stretch>
            <a:fillRect/>
          </a:stretch>
        </p:blipFill>
        <p:spPr bwMode="auto">
          <a:xfrm>
            <a:off x="-19373" y="575072"/>
            <a:ext cx="3858741" cy="395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383"/>
          <p:cNvSpPr>
            <a:spLocks noChangeArrowheads="1"/>
          </p:cNvSpPr>
          <p:nvPr/>
        </p:nvSpPr>
        <p:spPr bwMode="auto">
          <a:xfrm>
            <a:off x="228601" y="654050"/>
            <a:ext cx="8128000" cy="432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700"/>
              </a:spcBef>
              <a:buClr>
                <a:srgbClr val="A30000"/>
              </a:buClr>
              <a:buSzPct val="100000"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                                     1.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EPC 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Global 专业检测</a:t>
            </a:r>
            <a:b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</a:b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                                    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权威</a:t>
            </a:r>
            <a:r>
              <a:rPr lang="zh-CN" altLang="en-US" sz="20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的 EPC Global 测试报告</a:t>
            </a:r>
            <a:endParaRPr lang="en-US" altLang="zh-CN" sz="20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700"/>
              </a:spcBef>
              <a:buClr>
                <a:srgbClr val="A30000"/>
              </a:buClr>
              <a:buSzPct val="100000"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                       2.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全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频段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检测</a:t>
            </a: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600MHz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HY견고딕"/>
                <a:cs typeface="HY견고딕"/>
                <a:sym typeface="HY견고딕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– 1300MHz</a:t>
            </a:r>
            <a:endParaRPr lang="en-US" altLang="zh-CN" sz="20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700"/>
              </a:spcBef>
              <a:buClr>
                <a:srgbClr val="A30000"/>
              </a:buClr>
              <a:buSzPct val="100000"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                3.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360 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° 场型图</a:t>
            </a: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360 </a:t>
            </a:r>
            <a:r>
              <a:rPr lang="zh-CN" altLang="en-US" sz="20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° 全方位的场型检测</a:t>
            </a:r>
            <a:endParaRPr lang="en-US" altLang="zh-CN" sz="20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700"/>
              </a:spcBef>
              <a:buClr>
                <a:srgbClr val="A30000"/>
              </a:buClr>
              <a:buSzPct val="100000"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         4.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模拟测试</a:t>
            </a: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  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模拟</a:t>
            </a:r>
            <a:r>
              <a:rPr lang="zh-CN" altLang="en-US" sz="20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实际使用环境测试</a:t>
            </a:r>
            <a:endParaRPr lang="en-US" altLang="zh-CN" sz="20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700"/>
              </a:spcBef>
              <a:buClr>
                <a:srgbClr val="A30000"/>
              </a:buClr>
              <a:buSzPct val="100000"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   5.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干扰测试    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多个</a:t>
            </a:r>
            <a:r>
              <a:rPr lang="zh-CN" altLang="en-US" sz="20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标签在同一环境测试</a:t>
            </a:r>
            <a:endParaRPr lang="en-US" altLang="zh-CN" sz="20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700"/>
              </a:spcBef>
              <a:buClr>
                <a:srgbClr val="A30000"/>
              </a:buClr>
              <a:buSzPct val="100000"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6.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读写器测量    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辨别</a:t>
            </a:r>
            <a:r>
              <a:rPr lang="zh-CN" altLang="en-US" sz="20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读写器的性能和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差异(在</a:t>
            </a:r>
            <a:r>
              <a:rPr lang="zh-CN" altLang="en-US" sz="2000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灵敏度和频率上</a:t>
            </a:r>
            <a:r>
              <a:rPr lang="en-US" altLang="zh-CN" sz="2000" dirty="0">
                <a:solidFill>
                  <a:srgbClr val="000000"/>
                </a:solidFill>
                <a:latin typeface="Helvetica" pitchFamily="34" charset="0"/>
                <a:ea typeface="HY견고딕"/>
                <a:cs typeface="HY견고딕"/>
                <a:sym typeface="HY견고딕"/>
              </a:rPr>
              <a:t>)</a:t>
            </a:r>
            <a:endParaRPr lang="en-US" altLang="zh-CN" sz="2000" dirty="0">
              <a:solidFill>
                <a:srgbClr val="000000"/>
              </a:solidFill>
              <a:latin typeface="Helvetica" pitchFamily="34" charset="0"/>
              <a:ea typeface="HY견고딕"/>
              <a:cs typeface="HY견고딕"/>
              <a:sym typeface="HY견고딕"/>
            </a:endParaRPr>
          </a:p>
        </p:txBody>
      </p:sp>
      <p:sp>
        <p:nvSpPr>
          <p:cNvPr id="10" name="Shape 385"/>
          <p:cNvSpPr>
            <a:spLocks noChangeArrowheads="1"/>
          </p:cNvSpPr>
          <p:nvPr/>
        </p:nvSpPr>
        <p:spPr bwMode="auto">
          <a:xfrm>
            <a:off x="530225" y="905486"/>
            <a:ext cx="3005138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30000"/>
              </a:lnSpc>
              <a:spcBef>
                <a:spcPts val="2400"/>
              </a:spcBef>
            </a:pPr>
            <a:r>
              <a:rPr lang="zh-CN" altLang="zh-CN" sz="3400" i="1" dirty="0">
                <a:solidFill>
                  <a:schemeClr val="bg1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 </a:t>
            </a:r>
            <a:r>
              <a:rPr lang="zh-CN" altLang="zh-CN" sz="3600" b="1" i="1" dirty="0">
                <a:solidFill>
                  <a:schemeClr val="bg1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</a:t>
            </a:r>
            <a:r>
              <a:rPr lang="zh-CN" altLang="en-US" sz="3600" b="1" i="1" dirty="0" smtClean="0">
                <a:solidFill>
                  <a:schemeClr val="bg1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实验室功能</a:t>
            </a:r>
            <a:endParaRPr lang="zh-CN" altLang="zh-CN" sz="3600" b="1" i="1" dirty="0">
              <a:solidFill>
                <a:schemeClr val="bg1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服务产业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" name="Shape 395"/>
          <p:cNvSpPr>
            <a:spLocks noChangeArrowheads="1"/>
          </p:cNvSpPr>
          <p:nvPr/>
        </p:nvSpPr>
        <p:spPr bwMode="auto">
          <a:xfrm>
            <a:off x="336602" y="728663"/>
            <a:ext cx="841186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2400"/>
              </a:spcBef>
            </a:pPr>
            <a:r>
              <a:rPr lang="zh-CN" altLang="en-US" sz="3200" i="1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永道为许多不同应用提供无线射频标签产品。</a:t>
            </a:r>
            <a:endParaRPr lang="en-US" altLang="zh-CN" sz="3200" i="1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ts val="3000"/>
              </a:lnSpc>
              <a:spcBef>
                <a:spcPts val="2400"/>
              </a:spcBef>
            </a:pPr>
            <a:r>
              <a:rPr lang="zh-CN" altLang="en-US" sz="3600" b="1" i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服装、鞋类、</a:t>
            </a:r>
            <a:r>
              <a:rPr lang="zh-CN" altLang="en-US" sz="3600" b="1" i="1" dirty="0" smtClean="0">
                <a:solidFill>
                  <a:srgbClr val="FF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新零售、</a:t>
            </a:r>
            <a:endParaRPr lang="en-US" altLang="zh-CN" sz="3600" b="1" i="1" dirty="0" smtClean="0">
              <a:solidFill>
                <a:srgbClr val="FF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ts val="3000"/>
              </a:lnSpc>
              <a:spcBef>
                <a:spcPts val="2400"/>
              </a:spcBef>
            </a:pPr>
            <a:r>
              <a:rPr lang="zh-CN" altLang="en-US" sz="3600" b="1" i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仓储、运输、图书馆</a:t>
            </a:r>
            <a:endParaRPr lang="en-US" altLang="zh-CN" sz="3600" b="1" i="1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ts val="3000"/>
              </a:lnSpc>
              <a:spcBef>
                <a:spcPts val="2400"/>
              </a:spcBef>
            </a:pPr>
            <a:r>
              <a:rPr lang="en-US" altLang="zh-TW" sz="3600" b="1" i="1" dirty="0">
                <a:solidFill>
                  <a:srgbClr val="000000"/>
                </a:solidFill>
                <a:latin typeface="Helvetica" pitchFamily="34" charset="0"/>
                <a:ea typeface="PMingLiU" pitchFamily="18" charset="-120"/>
                <a:sym typeface="Avenir Black" pitchFamily="34" charset="0"/>
              </a:rPr>
              <a:t>…</a:t>
            </a:r>
            <a:endParaRPr lang="zh-TW" altLang="zh-CN" sz="3600" b="1" i="1" dirty="0">
              <a:solidFill>
                <a:srgbClr val="000000"/>
              </a:solidFill>
              <a:latin typeface="Helvetica" pitchFamily="34" charset="0"/>
              <a:ea typeface="PMingLiU" pitchFamily="18" charset="-120"/>
              <a:sym typeface="Avenir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eaLnBrk="1" fontAlgn="auto" hangingPunct="1">
              <a:spcAft>
                <a:spcPts val="0"/>
              </a:spcAft>
              <a:defRPr sz="1800"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永丰余集团</a:t>
            </a:r>
            <a:endParaRPr lang="en-US" sz="24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346951" y="1894951"/>
            <a:ext cx="1584325" cy="85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58750" indent="-158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信谊基金会</a:t>
            </a:r>
            <a:endParaRPr lang="en-US" altLang="zh-CN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上善人文基金会</a:t>
            </a:r>
            <a:endParaRPr lang="zh-CN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远哲科学教育基金会</a:t>
            </a:r>
            <a:endParaRPr lang="zh-CN" altLang="ja-JP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肝病防治基金会</a:t>
            </a:r>
            <a:endParaRPr lang="zh-CN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ounded Rectangle 28"/>
          <p:cNvSpPr/>
          <p:nvPr/>
        </p:nvSpPr>
        <p:spPr>
          <a:xfrm>
            <a:off x="7275513" y="1571101"/>
            <a:ext cx="1905000" cy="34528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lnSpc>
                <a:spcPct val="93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30000"/>
              <a:defRPr/>
            </a:pPr>
            <a:r>
              <a:rPr lang="zh-CN" altLang="en-US" sz="1600" b="1" kern="0" dirty="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iti TC Light"/>
                <a:sym typeface="Arial" panose="020B0604020202020204"/>
              </a:rPr>
              <a:t>公益</a:t>
            </a:r>
            <a:r>
              <a:rPr lang="zh-TW" altLang="en-US" sz="1600" b="1" kern="0" dirty="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iti TC Light"/>
                <a:sym typeface="Arial" panose="020B0604020202020204"/>
              </a:rPr>
              <a:t>教育</a:t>
            </a:r>
            <a:r>
              <a:rPr lang="zh-CN" altLang="en-US" sz="1600" b="1" kern="0" dirty="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iti TC Light"/>
                <a:sym typeface="Arial" panose="020B0604020202020204"/>
              </a:rPr>
              <a:t>事业群</a:t>
            </a:r>
            <a:endParaRPr lang="zh-TW" altLang="en-US" sz="1600" b="1" kern="0" dirty="0">
              <a:solidFill>
                <a:srgbClr val="9F0927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iti TC Light"/>
              <a:sym typeface="Arial" panose="020B0604020202020204"/>
            </a:endParaRPr>
          </a:p>
        </p:txBody>
      </p:sp>
      <p:grpSp>
        <p:nvGrpSpPr>
          <p:cNvPr id="12" name="群組 37"/>
          <p:cNvGrpSpPr/>
          <p:nvPr/>
        </p:nvGrpSpPr>
        <p:grpSpPr bwMode="auto">
          <a:xfrm>
            <a:off x="2022475" y="1552050"/>
            <a:ext cx="1797050" cy="1934570"/>
            <a:chOff x="2055186" y="2619327"/>
            <a:chExt cx="1652879" cy="2142857"/>
          </a:xfrm>
        </p:grpSpPr>
        <p:sp>
          <p:nvSpPr>
            <p:cNvPr id="13" name="Rounded Rectangle 26"/>
            <p:cNvSpPr/>
            <p:nvPr/>
          </p:nvSpPr>
          <p:spPr>
            <a:xfrm>
              <a:off x="2055186" y="2619327"/>
              <a:ext cx="1652879" cy="35608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1" fontAlgn="auto" hangingPunct="1">
                <a:lnSpc>
                  <a:spcPct val="93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30000"/>
                <a:defRPr/>
              </a:pPr>
              <a:r>
                <a:rPr lang="zh-CN" altLang="en-US" sz="1600" b="1" kern="0" dirty="0">
                  <a:solidFill>
                    <a:srgbClr val="9F0927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Heiti TC Light"/>
                  <a:sym typeface="Arial" panose="020B0604020202020204"/>
                </a:rPr>
                <a:t>科技事业群</a:t>
              </a:r>
              <a:endParaRPr lang="zh-TW" altLang="en-US" sz="1600" b="1" kern="0" dirty="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iti TC Light"/>
                <a:sym typeface="Arial" panose="020B0604020202020204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100868" y="3062588"/>
              <a:ext cx="1590093" cy="1699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58750" indent="-15875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1pPr>
              <a:lvl2pPr marL="742950" indent="-28575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2pPr>
              <a:lvl3pPr marL="1143000" indent="-22860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3pPr>
              <a:lvl4pPr marL="1600200" indent="-22860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4pPr>
              <a:lvl5pPr marL="2057400" indent="-22860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5pPr>
              <a:lvl6pPr marL="25146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6pPr>
              <a:lvl7pPr marL="29718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7pPr>
              <a:lvl8pPr marL="34290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8pPr>
              <a:lvl9pPr marL="38862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altLang="zh-TW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E Ink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元太科技</a:t>
              </a:r>
              <a:r>
                <a:rPr lang="en-US" altLang="zh-CN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en-US" altLang="zh-CN" sz="1200">
                  <a:solidFill>
                    <a:srgbClr val="9F0927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* </a:t>
              </a:r>
              <a:endParaRPr lang="zh-TW" altLang="en-US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川奇光电</a:t>
              </a:r>
              <a:endPara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永奕科技</a:t>
              </a:r>
              <a:endPara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 b="1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永道射频</a:t>
              </a:r>
              <a:endParaRPr lang="zh-CN" altLang="en-US" sz="1200" b="1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宏通数码科技</a:t>
              </a:r>
              <a:endPara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先丰通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訊</a:t>
              </a:r>
              <a:r>
                <a:rPr lang="en-US" altLang="zh-CN" sz="1200">
                  <a:solidFill>
                    <a:srgbClr val="9F0927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*</a:t>
              </a:r>
              <a:endParaRPr lang="en-US" altLang="zh-TW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丰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能源科技</a:t>
              </a:r>
              <a:endParaRPr lang="en-US" altLang="zh-CN" sz="12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5862638" y="4095226"/>
            <a:ext cx="2844800" cy="1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SzPct val="100000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注：标</a:t>
            </a:r>
            <a:r>
              <a: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示</a:t>
            </a:r>
            <a:r>
              <a:rPr lang="en-US" altLang="zh-CN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* </a:t>
            </a: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号者为上市上柜公司</a:t>
            </a:r>
            <a:endParaRPr lang="zh-TW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6" name="群組 38"/>
          <p:cNvGrpSpPr/>
          <p:nvPr/>
        </p:nvGrpSpPr>
        <p:grpSpPr bwMode="auto">
          <a:xfrm>
            <a:off x="3786188" y="1552050"/>
            <a:ext cx="1684337" cy="2126805"/>
            <a:chOff x="3787246" y="2619572"/>
            <a:chExt cx="1682355" cy="2362637"/>
          </a:xfrm>
        </p:grpSpPr>
        <p:sp>
          <p:nvSpPr>
            <p:cNvPr id="17" name="Rounded Rectangle 25"/>
            <p:cNvSpPr/>
            <p:nvPr/>
          </p:nvSpPr>
          <p:spPr>
            <a:xfrm>
              <a:off x="3834815" y="2619572"/>
              <a:ext cx="1457195" cy="354470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1" fontAlgn="auto" hangingPunct="1">
                <a:lnSpc>
                  <a:spcPct val="93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buSzPct val="130000"/>
                <a:defRPr/>
              </a:pPr>
              <a:r>
                <a:rPr lang="zh-CN" altLang="en-US" sz="1600" b="1" kern="0" dirty="0">
                  <a:solidFill>
                    <a:srgbClr val="9F0927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Heiti TC Light"/>
                  <a:sym typeface="Arial" panose="020B0604020202020204"/>
                </a:rPr>
                <a:t>金融事业群</a:t>
              </a:r>
              <a:endParaRPr lang="zh-TW" altLang="en-US" sz="1600" b="1" kern="0" dirty="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iti TC Light"/>
                <a:sym typeface="Arial" panose="020B0604020202020204"/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3787246" y="3063982"/>
              <a:ext cx="1682355" cy="1918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58750" indent="-15875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1pPr>
              <a:lvl2pPr marL="742950" indent="-28575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2pPr>
              <a:lvl3pPr marL="1143000" indent="-22860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3pPr>
              <a:lvl4pPr marL="1600200" indent="-22860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4pPr>
              <a:lvl5pPr marL="2057400" indent="-228600" defTabSz="847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5pPr>
              <a:lvl6pPr marL="25146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6pPr>
              <a:lvl7pPr marL="29718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7pPr>
              <a:lvl8pPr marL="34290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8pPr>
              <a:lvl9pPr marL="3886200" indent="-228600" defTabSz="8477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永丰金融控股</a:t>
              </a:r>
              <a:r>
                <a:rPr lang="en-US" altLang="zh-CN" sz="1200">
                  <a:solidFill>
                    <a:srgbClr val="9F0927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* </a:t>
              </a:r>
              <a:endParaRPr lang="zh-TW" altLang="en-US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丰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商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业銀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行</a:t>
              </a:r>
              <a:endPara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丰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金证劵</a:t>
              </a:r>
              <a:endPara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丰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金租赁</a:t>
              </a:r>
              <a:endPara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丰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创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业投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资</a:t>
              </a:r>
              <a:endPara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丰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客服科技</a:t>
              </a:r>
              <a:endPara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eaLnBrk="1">
                <a:lnSpc>
                  <a:spcPct val="93000"/>
                </a:lnSpc>
                <a:spcBef>
                  <a:spcPct val="300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永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丰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证劵</a:t>
              </a:r>
              <a:r>
                <a:rPr lang="zh-TW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投</a:t>
              </a:r>
              <a:r>
                <a:rPr lang="zh-CN" altLang="en-US" sz="1200">
                  <a:solidFill>
                    <a:srgbClr val="4D565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资信托</a:t>
              </a:r>
              <a:endPara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1400"/>
                </a:lnSpc>
                <a:spcBef>
                  <a:spcPts val="125"/>
                </a:spcBef>
                <a:buSzPct val="70000"/>
                <a:buFont typeface="Wingdings" panose="05000000000000000000" pitchFamily="2" charset="2"/>
                <a:buChar char="u"/>
              </a:pPr>
              <a:endParaRPr lang="zh-TW" altLang="en-US" sz="1200">
                <a:solidFill>
                  <a:srgbClr val="000000"/>
                </a:solidFill>
                <a:latin typeface="Helvetica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572126" y="1898522"/>
            <a:ext cx="1800225" cy="221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58750" indent="-158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太景生物科技</a:t>
            </a:r>
            <a:r>
              <a:rPr lang="zh-TW" altLang="en-US" sz="1200" dirty="0">
                <a:solidFill>
                  <a:srgbClr val="CC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en-US" altLang="zh-CN" sz="1200" dirty="0">
                <a:solidFill>
                  <a:srgbClr val="CC0000"/>
                </a:solidFill>
                <a:ea typeface="PMingLiU" pitchFamily="18" charset="-120"/>
              </a:rPr>
              <a:t> </a:t>
            </a:r>
            <a:endParaRPr lang="en-US" altLang="zh-TW" sz="1200" dirty="0">
              <a:solidFill>
                <a:srgbClr val="CC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永丰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余</a:t>
            </a: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生物科技</a:t>
            </a:r>
            <a:endParaRPr lang="en-US" altLang="zh-TW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永</a:t>
            </a: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昇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圃农</a:t>
            </a: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业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生物科技</a:t>
            </a:r>
            <a:endParaRPr lang="zh-TW" altLang="en-US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上胜生技顾问</a:t>
            </a:r>
            <a:endParaRPr lang="zh-CN" altLang="ja-JP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智生技创投</a:t>
            </a:r>
            <a:endParaRPr lang="zh-CN" altLang="en-US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准</a:t>
            </a: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微流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体</a:t>
            </a:r>
            <a:endParaRPr lang="zh-CN" altLang="en-US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再生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缘</a:t>
            </a: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生物科技</a:t>
            </a:r>
            <a:endParaRPr lang="zh-TW" altLang="en-US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骏瀚</a:t>
            </a: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生化股份有限公司</a:t>
            </a:r>
            <a:endParaRPr lang="zh-TW" altLang="en-US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台湾</a:t>
            </a:r>
            <a:r>
              <a:rPr lang="zh-TW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基</a:t>
            </a:r>
            <a:r>
              <a:rPr lang="zh-CN" altLang="en-US" sz="1200" dirty="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因科技</a:t>
            </a:r>
            <a:endParaRPr lang="zh-TW" altLang="en-US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lnSpc>
                <a:spcPct val="93000"/>
              </a:lnSpc>
              <a:spcBef>
                <a:spcPct val="30000"/>
              </a:spcBef>
              <a:buSzPct val="100000"/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Rounded Rectangle 27"/>
          <p:cNvSpPr/>
          <p:nvPr/>
        </p:nvSpPr>
        <p:spPr>
          <a:xfrm>
            <a:off x="5473700" y="1552051"/>
            <a:ext cx="2089150" cy="32027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lnSpc>
                <a:spcPct val="93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30000"/>
              <a:defRPr/>
            </a:pPr>
            <a:r>
              <a:rPr lang="zh-CN" altLang="en-US" sz="1600" b="1" kern="0" dirty="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iti TC Light"/>
                <a:sym typeface="Arial" panose="020B0604020202020204"/>
              </a:rPr>
              <a:t>  生技事业群</a:t>
            </a:r>
            <a:endParaRPr lang="zh-TW" altLang="en-US" sz="1600" b="1" kern="0" dirty="0">
              <a:solidFill>
                <a:srgbClr val="9F0927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iti TC Light"/>
              <a:sym typeface="Arial" panose="020B0604020202020204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750" y="1952101"/>
            <a:ext cx="1714500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58750" indent="-158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永丰余投资控股</a:t>
            </a:r>
            <a:r>
              <a:rPr lang="en-US" altLang="zh-CN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 </a:t>
            </a:r>
            <a:endParaRPr lang="en-US" altLang="zh-CN" sz="1200">
              <a:solidFill>
                <a:srgbClr val="9F092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永丰余工业用纸</a:t>
            </a:r>
            <a:endParaRPr lang="en-US" altLang="zh-CN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永丰余消费品实业</a:t>
            </a:r>
            <a:endParaRPr lang="zh-CN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中华纸浆</a:t>
            </a:r>
            <a:r>
              <a:rPr lang="zh-TW" altLang="en-US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TW" altLang="en-US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1200">
              <a:solidFill>
                <a:srgbClr val="9F092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捷比达</a:t>
            </a:r>
            <a:r>
              <a:rPr lang="en-US" altLang="zh-CN" sz="1200" b="1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(YFY Jupiter)</a:t>
            </a:r>
            <a:endParaRPr lang="zh-CN" altLang="en-US" sz="1200" b="1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永丰纸业</a:t>
            </a:r>
            <a:endParaRPr lang="zh-CN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中华彩色印刷</a:t>
            </a:r>
            <a:endParaRPr lang="zh-CN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沈氏艺术印刷</a:t>
            </a:r>
            <a:r>
              <a:rPr lang="en-US" altLang="zh-CN" sz="120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* </a:t>
            </a:r>
            <a:endParaRPr lang="en-US" altLang="zh-CN" sz="1200">
              <a:solidFill>
                <a:srgbClr val="9F0927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</a:t>
            </a: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丰</a:t>
            </a:r>
            <a:r>
              <a: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化工</a:t>
            </a:r>
            <a:endParaRPr lang="zh-TW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广东鼎丰纸业</a:t>
            </a:r>
            <a:endParaRPr lang="en-US" altLang="zh-CN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>
              <a:spcBef>
                <a:spcPts val="19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广东肇庆</a:t>
            </a:r>
            <a:r>
              <a:rPr lang="zh-TW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鼎</a:t>
            </a:r>
            <a:r>
              <a:rPr lang="zh-CN" altLang="en-US" sz="1200">
                <a:solidFill>
                  <a:srgbClr val="4D565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丰林业</a:t>
            </a:r>
            <a:endParaRPr lang="zh-CN" altLang="en-US" sz="1200">
              <a:solidFill>
                <a:srgbClr val="4D565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Rounded Rectangle 24"/>
          <p:cNvSpPr/>
          <p:nvPr/>
        </p:nvSpPr>
        <p:spPr>
          <a:xfrm>
            <a:off x="293688" y="1585388"/>
            <a:ext cx="1509712" cy="2905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eaLnBrk="1" fontAlgn="auto" hangingPunct="1">
              <a:lnSpc>
                <a:spcPct val="93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130000"/>
              <a:defRPr/>
            </a:pPr>
            <a:r>
              <a:rPr lang="zh-CN" altLang="en-US" sz="1600" b="1" kern="0" dirty="0">
                <a:solidFill>
                  <a:srgbClr val="9F0927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iti TC Light"/>
                <a:sym typeface="Arial" panose="020B0604020202020204"/>
              </a:rPr>
              <a:t>纸业事业群</a:t>
            </a:r>
            <a:endParaRPr lang="zh-CN" altLang="en-US" sz="1600" b="1" kern="0" dirty="0">
              <a:solidFill>
                <a:srgbClr val="9F0927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iti TC Light"/>
              <a:sym typeface="Arial" panose="020B0604020202020204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61951" y="1390126"/>
            <a:ext cx="1509713" cy="215503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0120" rIns="90000" bIns="45000" anchor="ctr"/>
          <a:lstStyle>
            <a:lvl1pPr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zh-TW" altLang="en-US" sz="12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676940"/>
            <a:ext cx="151288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2084388" y="1317497"/>
            <a:ext cx="1517650" cy="288131"/>
          </a:xfrm>
          <a:prstGeom prst="rect">
            <a:avLst/>
          </a:prstGeom>
          <a:solidFill>
            <a:srgbClr val="28B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0120" rIns="90000" bIns="45000" anchor="ctr"/>
          <a:lstStyle>
            <a:lvl1pPr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zh-TW" altLang="en-US" sz="12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6" name="Picture 20" descr="chip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9" y="676940"/>
            <a:ext cx="151288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819525" y="1219865"/>
            <a:ext cx="1530350" cy="376238"/>
          </a:xfrm>
          <a:prstGeom prst="rect">
            <a:avLst/>
          </a:prstGeom>
          <a:solidFill>
            <a:srgbClr val="FFB8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0120" rIns="90000" bIns="45000" anchor="ctr"/>
          <a:lstStyle>
            <a:lvl1pPr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zh-TW" altLang="en-US" sz="12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8" name="Picture 13" descr="3003-01240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9" y="667415"/>
            <a:ext cx="1525587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5580063" y="1281778"/>
            <a:ext cx="1511300" cy="323850"/>
          </a:xfrm>
          <a:prstGeom prst="rect">
            <a:avLst/>
          </a:prstGeom>
          <a:solidFill>
            <a:srgbClr val="A1B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0120" rIns="90000" bIns="45000" anchor="ctr"/>
          <a:lstStyle>
            <a:lvl1pPr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zh-TW" altLang="en-US" sz="12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" name="Picture 2" descr="136593417-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55509"/>
            <a:ext cx="15113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7275513" y="1340119"/>
            <a:ext cx="1522412" cy="284559"/>
          </a:xfrm>
          <a:prstGeom prst="rect">
            <a:avLst/>
          </a:prstGeom>
          <a:solidFill>
            <a:srgbClr val="FF7D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0120" rIns="90000" bIns="45000" anchor="ctr"/>
          <a:lstStyle>
            <a:lvl1pPr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847725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847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zh-TW" altLang="en-US" sz="12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3" y="686465"/>
            <a:ext cx="1524000" cy="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635994847748377776996556467_selling-used-baby-clothes-filtered.jpe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89" y="-208359"/>
            <a:ext cx="9139237" cy="3557588"/>
          </a:xfrm>
          <a:prstGeom prst="rect">
            <a:avLst/>
          </a:prstGeom>
          <a:noFill/>
          <a:ln>
            <a:noFill/>
          </a:ln>
          <a:effectLst>
            <a:outerShdw blurRad="88900" dist="51586" dir="5400000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603" name="Shape 398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E3D36DBE-6D31-44AF-BFA4-688F874B496F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071564" y="642938"/>
            <a:ext cx="2746375" cy="443198"/>
          </a:xfrm>
          <a:prstGeom prst="rect">
            <a:avLst/>
          </a:prstGeom>
          <a:ln w="12700">
            <a:miter lim="400000"/>
          </a:ln>
          <a:effectLst>
            <a:outerShdw blurRad="152400" dist="94136" dir="9228079" rotWithShape="0">
              <a:srgbClr val="000000">
                <a:alpha val="38314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  <a:defRPr/>
            </a:pPr>
            <a:r>
              <a:rPr lang="en-US" altLang="zh-CN" sz="2000" i="1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   </a:t>
            </a:r>
            <a:r>
              <a:rPr lang="zh-CN" altLang="en-US" sz="3600" b="1" i="1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服装</a:t>
            </a:r>
            <a:endParaRPr lang="en-US" altLang="zh-CN" sz="3600" b="1" i="1">
              <a:solidFill>
                <a:srgbClr val="FFFFFF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2085975" y="4402932"/>
            <a:ext cx="2368550" cy="25391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AZ-H6</a:t>
            </a:r>
            <a:r>
              <a:rPr lang="en-US" altLang="zh-CN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5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MR6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14 x70mm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5556250" y="4402931"/>
            <a:ext cx="2368550" cy="25391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AZ-H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8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U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8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 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14x </a:t>
            </a:r>
            <a:r>
              <a:rPr lang="en-US" altLang="zh-CN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70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25607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Shape 405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pic>
        <p:nvPicPr>
          <p:cNvPr id="256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910881" y="2679105"/>
            <a:ext cx="444103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64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829050"/>
            <a:ext cx="2705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398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57C1FE88-1A3A-4CC4-8D45-F9CC774AFCDD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8" name="Shape 401"/>
          <p:cNvSpPr/>
          <p:nvPr/>
        </p:nvSpPr>
        <p:spPr>
          <a:xfrm>
            <a:off x="322263" y="4562475"/>
            <a:ext cx="2368550" cy="25391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M6J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MR6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16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x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42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867150"/>
            <a:ext cx="170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67150"/>
            <a:ext cx="1841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401"/>
          <p:cNvSpPr/>
          <p:nvPr/>
        </p:nvSpPr>
        <p:spPr>
          <a:xfrm>
            <a:off x="3203575" y="4562475"/>
            <a:ext cx="2368550" cy="25391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M88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U8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16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x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42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2765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848100"/>
            <a:ext cx="1778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401"/>
          <p:cNvSpPr/>
          <p:nvPr/>
        </p:nvSpPr>
        <p:spPr>
          <a:xfrm>
            <a:off x="6083300" y="4562475"/>
            <a:ext cx="2368550" cy="25391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M89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U8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16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x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 42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27657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-8335"/>
            <a:ext cx="9134475" cy="36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asted-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9" y="-19050"/>
            <a:ext cx="1379537" cy="104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Shape 405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252539" y="539354"/>
            <a:ext cx="2746375" cy="344710"/>
          </a:xfrm>
          <a:prstGeom prst="rect">
            <a:avLst/>
          </a:prstGeom>
          <a:ln w="12700">
            <a:miter lim="400000"/>
          </a:ln>
          <a:effectLst>
            <a:outerShdw blurRad="152400" dist="94136" dir="9228079" rotWithShape="0">
              <a:srgbClr val="000000">
                <a:alpha val="38314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  <a:defRPr/>
            </a:pPr>
            <a:r>
              <a:rPr lang="zh-TW" altLang="zh-CN" sz="2000" i="1">
                <a:solidFill>
                  <a:srgbClr val="FFFFFF"/>
                </a:solidFill>
                <a:ea typeface="PMingLiU" pitchFamily="18" charset="-120"/>
                <a:sym typeface="Avenir Black" pitchFamily="34" charset="0"/>
              </a:rPr>
              <a:t>    </a:t>
            </a:r>
            <a:r>
              <a:rPr lang="zh-CN" altLang="en-US" sz="2800" b="1" i="1">
                <a:solidFill>
                  <a:srgbClr val="FFFFFF"/>
                </a:solidFill>
                <a:ea typeface="宋体" panose="02010600030101010101" pitchFamily="2" charset="-122"/>
                <a:sym typeface="Avenir Black" pitchFamily="34" charset="0"/>
              </a:rPr>
              <a:t>鞋类</a:t>
            </a:r>
            <a:endParaRPr lang="zh-CN" altLang="zh-TW" sz="2800" b="1" i="1">
              <a:solidFill>
                <a:srgbClr val="FFFFFF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无人超市受热捧，仍有痛点待解"/>
          <p:cNvPicPr>
            <a:picLocks noChangeAspect="1" noChangeArrowheads="1"/>
          </p:cNvPicPr>
          <p:nvPr/>
        </p:nvPicPr>
        <p:blipFill>
          <a:blip r:embed="rId1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hape 426"/>
          <p:cNvSpPr>
            <a:spLocks noChangeArrowheads="1"/>
          </p:cNvSpPr>
          <p:nvPr/>
        </p:nvSpPr>
        <p:spPr bwMode="auto">
          <a:xfrm>
            <a:off x="1000126" y="535782"/>
            <a:ext cx="274637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CN" altLang="zh-CN" sz="2000" i="1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 </a:t>
            </a:r>
            <a:r>
              <a:rPr lang="zh-CN" altLang="zh-CN" sz="3600" b="1" i="1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</a:t>
            </a:r>
            <a:r>
              <a:rPr lang="zh-CN" altLang="en-US" sz="3600" b="1" i="1">
                <a:solidFill>
                  <a:schemeClr val="bg1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新零售</a:t>
            </a:r>
            <a:endParaRPr lang="zh-CN" altLang="zh-CN" sz="3600" b="1" i="1">
              <a:solidFill>
                <a:schemeClr val="bg1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28676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9" y="0"/>
            <a:ext cx="128428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Shape 449"/>
          <p:cNvSpPr>
            <a:spLocks noChangeArrowheads="1"/>
          </p:cNvSpPr>
          <p:nvPr/>
        </p:nvSpPr>
        <p:spPr bwMode="auto">
          <a:xfrm>
            <a:off x="0" y="315516"/>
            <a:ext cx="1277938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2" name="Shape 431"/>
          <p:cNvSpPr/>
          <p:nvPr/>
        </p:nvSpPr>
        <p:spPr>
          <a:xfrm>
            <a:off x="1" y="4446985"/>
            <a:ext cx="3167063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M69B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MR6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 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8 x </a:t>
            </a: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38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28679" name="Picture 1"/>
          <p:cNvPicPr>
            <a:picLocks noChangeAspect="1" noChangeArrowheads="1"/>
          </p:cNvPicPr>
          <p:nvPr/>
        </p:nvPicPr>
        <p:blipFill>
          <a:blip r:embed="rId3">
            <a:lum bright="3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3668316"/>
            <a:ext cx="2819400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Shape 431"/>
          <p:cNvSpPr>
            <a:spLocks noChangeArrowheads="1"/>
          </p:cNvSpPr>
          <p:nvPr/>
        </p:nvSpPr>
        <p:spPr bwMode="auto">
          <a:xfrm>
            <a:off x="3119438" y="4446985"/>
            <a:ext cx="3167062" cy="59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700"/>
              </a:spcBef>
            </a:pPr>
            <a:r>
              <a:rPr lang="zh-CN" altLang="zh-CN" sz="15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AZ-</a:t>
            </a:r>
            <a:r>
              <a:rPr lang="en-US" altLang="zh-CN" sz="15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H81</a:t>
            </a:r>
            <a:r>
              <a:rPr lang="zh-CN" altLang="zh-CN" sz="15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, </a:t>
            </a:r>
            <a:r>
              <a:rPr lang="en-US" altLang="zh-CN" sz="15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U CODE 8</a:t>
            </a:r>
            <a:endParaRPr lang="en-US" altLang="zh-CN" sz="1500">
              <a:solidFill>
                <a:srgbClr val="CC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ts val="700"/>
              </a:spcBef>
            </a:pPr>
            <a:r>
              <a:rPr lang="en-US" altLang="zh-CN" sz="15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</a:t>
            </a:r>
            <a:r>
              <a:rPr lang="en-US" altLang="zh-CN" sz="15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15</a:t>
            </a:r>
            <a:r>
              <a:rPr lang="zh-CN" altLang="zh-CN" sz="15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x</a:t>
            </a:r>
            <a:r>
              <a:rPr lang="en-US" altLang="zh-CN" sz="15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70mm</a:t>
            </a:r>
            <a:endParaRPr lang="zh-CN" altLang="zh-CN" sz="15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28681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2483"/>
          <a:stretch>
            <a:fillRect/>
          </a:stretch>
        </p:blipFill>
        <p:spPr bwMode="auto">
          <a:xfrm>
            <a:off x="6786564" y="3107531"/>
            <a:ext cx="176688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hape 431"/>
          <p:cNvSpPr/>
          <p:nvPr/>
        </p:nvSpPr>
        <p:spPr>
          <a:xfrm>
            <a:off x="6143626" y="4446985"/>
            <a:ext cx="3167063" cy="597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H32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I CODE SLIX-L</a:t>
            </a:r>
            <a:endParaRPr lang="en-US" sz="1500" kern="0" dirty="0">
              <a:solidFill>
                <a:srgbClr val="CC0000"/>
              </a:solidFill>
              <a:latin typeface="+mn-lt"/>
              <a:ea typeface="Avenir Black"/>
              <a:cs typeface="Avenir Black"/>
              <a:sym typeface="Avenir Black"/>
            </a:endParaRPr>
          </a:p>
          <a:p>
            <a:pPr algn="ctr"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Wet inlay 37.5x37.5mm</a:t>
            </a:r>
            <a:endParaRPr lang="en-US"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2868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24250"/>
            <a:ext cx="18161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35.png"/>
          <p:cNvPicPr>
            <a:picLocks noChangeAspect="1" noChangeArrowheads="1"/>
          </p:cNvPicPr>
          <p:nvPr/>
        </p:nvPicPr>
        <p:blipFill>
          <a:blip r:embed="rId1"/>
          <a:srcRect b="31490"/>
          <a:stretch>
            <a:fillRect/>
          </a:stretch>
        </p:blipFill>
        <p:spPr bwMode="auto">
          <a:xfrm>
            <a:off x="12700" y="-19050"/>
            <a:ext cx="9137650" cy="3049191"/>
          </a:xfrm>
          <a:prstGeom prst="rect">
            <a:avLst/>
          </a:prstGeom>
          <a:noFill/>
          <a:ln>
            <a:noFill/>
          </a:ln>
          <a:effectLst>
            <a:outerShdw blurRad="88900" dist="51586" dir="5400000" rotWithShape="0">
              <a:srgbClr val="000000">
                <a:alpha val="7221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699" name="Shape 429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0E7FE57F-2908-465E-AFEE-C691E2233A74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grpSp>
        <p:nvGrpSpPr>
          <p:cNvPr id="29700" name="Group 441"/>
          <p:cNvGrpSpPr/>
          <p:nvPr/>
        </p:nvGrpSpPr>
        <p:grpSpPr bwMode="auto">
          <a:xfrm>
            <a:off x="1428751" y="3899298"/>
            <a:ext cx="3573463" cy="556334"/>
            <a:chOff x="0" y="-111029"/>
            <a:chExt cx="3573494" cy="740499"/>
          </a:xfrm>
        </p:grpSpPr>
        <p:pic>
          <p:nvPicPr>
            <p:cNvPr id="29717" name="image39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24" y="-111029"/>
              <a:ext cx="2968318" cy="35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" name="Shape 440"/>
            <p:cNvSpPr/>
            <p:nvPr/>
          </p:nvSpPr>
          <p:spPr>
            <a:xfrm>
              <a:off x="0" y="291500"/>
              <a:ext cx="3573494" cy="337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ct val="110000"/>
                </a:lnSpc>
                <a:spcBef>
                  <a:spcPts val="700"/>
                </a:spcBef>
                <a:spcAft>
                  <a:spcPts val="0"/>
                </a:spcAft>
                <a:defRPr/>
              </a:pPr>
              <a:r>
                <a:rPr sz="1500" kern="0" dirty="0">
                  <a:solidFill>
                    <a:srgbClr val="CC0000"/>
                  </a:solidFill>
                  <a:latin typeface="+mn-lt"/>
                  <a:ea typeface="Avenir Black"/>
                  <a:cs typeface="Avenir Black"/>
                  <a:sym typeface="Avenir Black"/>
                </a:rPr>
                <a:t>AZ-9640/AZ-9740, H3 </a:t>
              </a:r>
              <a:r>
                <a:rPr sz="1500" kern="0" dirty="0">
                  <a:solidFill>
                    <a:sysClr val="windowText" lastClr="000000"/>
                  </a:solidFill>
                  <a:latin typeface="+mn-lt"/>
                  <a:ea typeface="Avenir Black"/>
                  <a:cs typeface="Avenir Black"/>
                  <a:sym typeface="Avenir Black"/>
                </a:rPr>
                <a:t>8.15x 94.8mm</a:t>
              </a:r>
              <a:endPara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endParaRPr>
            </a:p>
          </p:txBody>
        </p:sp>
      </p:grpSp>
      <p:grpSp>
        <p:nvGrpSpPr>
          <p:cNvPr id="29701" name="Group 444"/>
          <p:cNvGrpSpPr/>
          <p:nvPr/>
        </p:nvGrpSpPr>
        <p:grpSpPr bwMode="auto">
          <a:xfrm>
            <a:off x="1811338" y="4471988"/>
            <a:ext cx="2770187" cy="714688"/>
            <a:chOff x="0" y="0"/>
            <a:chExt cx="2770788" cy="952459"/>
          </a:xfrm>
        </p:grpSpPr>
        <p:pic>
          <p:nvPicPr>
            <p:cNvPr id="29715" name="image4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3" y="0"/>
              <a:ext cx="2718881" cy="679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" name="Shape 443"/>
            <p:cNvSpPr/>
            <p:nvPr/>
          </p:nvSpPr>
          <p:spPr>
            <a:xfrm>
              <a:off x="0" y="614067"/>
              <a:ext cx="2770788" cy="338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ct val="110000"/>
                </a:lnSpc>
                <a:spcBef>
                  <a:spcPts val="700"/>
                </a:spcBef>
                <a:spcAft>
                  <a:spcPts val="0"/>
                </a:spcAft>
                <a:defRPr/>
              </a:pPr>
              <a:r>
                <a:rPr sz="1500" kern="0" dirty="0">
                  <a:solidFill>
                    <a:srgbClr val="CC0000"/>
                  </a:solidFill>
                  <a:latin typeface="+mn-lt"/>
                  <a:ea typeface="Avenir Black"/>
                  <a:cs typeface="Avenir Black"/>
                  <a:sym typeface="Avenir Black"/>
                </a:rPr>
                <a:t>AZ-9654, H3  </a:t>
              </a:r>
              <a:r>
                <a:rPr sz="1500" kern="0" dirty="0">
                  <a:solidFill>
                    <a:sysClr val="windowText" lastClr="000000"/>
                  </a:solidFill>
                  <a:latin typeface="+mn-lt"/>
                  <a:ea typeface="Avenir Black"/>
                  <a:cs typeface="Avenir Black"/>
                  <a:sym typeface="Avenir Black"/>
                </a:rPr>
                <a:t>19 x 93mm</a:t>
              </a:r>
              <a:endPara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endParaRPr>
            </a:p>
          </p:txBody>
        </p:sp>
      </p:grpSp>
      <p:grpSp>
        <p:nvGrpSpPr>
          <p:cNvPr id="29702" name="Group 447"/>
          <p:cNvGrpSpPr/>
          <p:nvPr/>
        </p:nvGrpSpPr>
        <p:grpSpPr bwMode="auto">
          <a:xfrm>
            <a:off x="1671639" y="3131344"/>
            <a:ext cx="3101975" cy="755170"/>
            <a:chOff x="0" y="0"/>
            <a:chExt cx="3101979" cy="1009517"/>
          </a:xfrm>
        </p:grpSpPr>
        <p:pic>
          <p:nvPicPr>
            <p:cNvPr id="29713" name="image4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44" y="0"/>
              <a:ext cx="2410692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" name="Shape 446"/>
            <p:cNvSpPr/>
            <p:nvPr/>
          </p:nvSpPr>
          <p:spPr>
            <a:xfrm>
              <a:off x="0" y="670080"/>
              <a:ext cx="3101979" cy="33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lnSpc>
                  <a:spcPct val="110000"/>
                </a:lnSpc>
                <a:spcBef>
                  <a:spcPts val="700"/>
                </a:spcBef>
                <a:spcAft>
                  <a:spcPts val="0"/>
                </a:spcAft>
                <a:defRPr/>
              </a:pPr>
              <a:r>
                <a:rPr sz="1500" kern="0" dirty="0">
                  <a:solidFill>
                    <a:srgbClr val="CC0000"/>
                  </a:solidFill>
                  <a:latin typeface="+mn-lt"/>
                  <a:ea typeface="Avenir Black"/>
                  <a:cs typeface="Avenir Black"/>
                  <a:sym typeface="Avenir Black"/>
                </a:rPr>
                <a:t>AZ-9662/AZ-9762</a:t>
              </a:r>
              <a:r>
                <a:rPr lang="en-US" sz="1500" kern="0" dirty="0">
                  <a:solidFill>
                    <a:srgbClr val="CC0000"/>
                  </a:solidFill>
                  <a:latin typeface="+mn-lt"/>
                  <a:ea typeface="Avenir Black"/>
                  <a:cs typeface="Avenir Black"/>
                  <a:sym typeface="Avenir Black"/>
                </a:rPr>
                <a:t>,H3 </a:t>
              </a:r>
              <a:r>
                <a:rPr sz="1500" kern="0" dirty="0">
                  <a:solidFill>
                    <a:sysClr val="windowText" lastClr="000000"/>
                  </a:solidFill>
                  <a:latin typeface="+mn-lt"/>
                  <a:ea typeface="Avenir Black"/>
                  <a:cs typeface="Avenir Black"/>
                  <a:sym typeface="Avenir Black"/>
                </a:rPr>
                <a:t>17 x70mm</a:t>
              </a:r>
              <a:endPara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endParaRPr>
            </a:p>
          </p:txBody>
        </p:sp>
      </p:grpSp>
      <p:grpSp>
        <p:nvGrpSpPr>
          <p:cNvPr id="29703" name="组合 24"/>
          <p:cNvGrpSpPr/>
          <p:nvPr/>
        </p:nvGrpSpPr>
        <p:grpSpPr bwMode="auto">
          <a:xfrm>
            <a:off x="322263" y="-19050"/>
            <a:ext cx="3681412" cy="1281113"/>
            <a:chOff x="322730" y="-25327"/>
            <a:chExt cx="3680911" cy="1708432"/>
          </a:xfrm>
        </p:grpSpPr>
        <p:pic>
          <p:nvPicPr>
            <p:cNvPr id="29710" name="pasted-image.pd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75" y="-25327"/>
              <a:ext cx="1283715" cy="129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Shape 449"/>
            <p:cNvSpPr>
              <a:spLocks noChangeArrowheads="1"/>
            </p:cNvSpPr>
            <p:nvPr/>
          </p:nvSpPr>
          <p:spPr bwMode="auto">
            <a:xfrm>
              <a:off x="322730" y="395244"/>
              <a:ext cx="1277509" cy="1287861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1600"/>
                  </a:moveTo>
                  <a:lnTo>
                    <a:pt x="5721" y="21600"/>
                  </a:lnTo>
                  <a:lnTo>
                    <a:pt x="21600" y="0"/>
                  </a:lnTo>
                  <a:lnTo>
                    <a:pt x="15908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41E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zh-CN" altLang="zh-CN" sz="1200">
                  <a:solidFill>
                    <a:srgbClr val="000000"/>
                  </a:solidFill>
                  <a:latin typeface="Helvetica" pitchFamily="34" charset="0"/>
                  <a:ea typeface="宋体" panose="02010600030101010101" pitchFamily="2" charset="-122"/>
                  <a:sym typeface="Helvetica" pitchFamily="34" charset="0"/>
                </a:rPr>
                <a:t> </a:t>
              </a:r>
              <a:endPara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1256053" y="847942"/>
              <a:ext cx="2747588" cy="591028"/>
            </a:xfrm>
            <a:prstGeom prst="rect">
              <a:avLst/>
            </a:prstGeom>
            <a:ln w="12700">
              <a:miter lim="400000"/>
            </a:ln>
            <a:effectLst>
              <a:outerShdw blurRad="152400" dist="94136" dir="9228079" rotWithShape="0">
                <a:srgbClr val="000000">
                  <a:alpha val="38314"/>
                </a:srgbClr>
              </a:outerShdw>
            </a:effectLst>
          </p:spPr>
          <p:txBody>
            <a:bodyPr lIns="0" tIns="0" rIns="0" bIns="0">
              <a:spAutoFit/>
            </a:bodyPr>
            <a:lstStyle/>
            <a:p>
              <a:pPr eaLnBrk="1" hangingPunct="1">
                <a:lnSpc>
                  <a:spcPct val="80000"/>
                </a:lnSpc>
                <a:spcBef>
                  <a:spcPts val="2400"/>
                </a:spcBef>
                <a:defRPr/>
              </a:pPr>
              <a:r>
                <a:rPr lang="zh-CN" altLang="en-US" sz="3600" b="1" i="1">
                  <a:solidFill>
                    <a:srgbClr val="FFFFFF"/>
                  </a:solidFill>
                  <a:latin typeface="Aharoni" panose="02010803020104030203" pitchFamily="2" charset="-79"/>
                  <a:ea typeface="宋体" panose="02010600030101010101" pitchFamily="2" charset="-122"/>
                  <a:sym typeface="Avenir Black" pitchFamily="34" charset="0"/>
                </a:rPr>
                <a:t>仓储</a:t>
              </a:r>
              <a:endParaRPr lang="en-US" altLang="zh-CN" sz="3600" b="1" i="1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endParaRPr>
            </a:p>
          </p:txBody>
        </p:sp>
      </p:grpSp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33725"/>
            <a:ext cx="224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93441" y="3637360"/>
            <a:ext cx="244810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lang="en-US" altLang="zh-CN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</a:rPr>
              <a:t>AZ-H4A, M4QT </a:t>
            </a:r>
            <a:r>
              <a:rPr lang="zh-CN" altLang="en-US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</a:rPr>
              <a:t>18*71.5mm</a:t>
            </a:r>
            <a:endParaRPr lang="zh-CN" altLang="en-US"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</a:endParaRPr>
          </a:p>
        </p:txBody>
      </p:sp>
      <p:pic>
        <p:nvPicPr>
          <p:cNvPr id="29706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67225"/>
            <a:ext cx="2616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657183" y="4911329"/>
            <a:ext cx="240322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lang="pt-BR" altLang="zh-CN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AZ-U41, M4QT </a:t>
            </a:r>
            <a:r>
              <a:rPr lang="pt-BR" altLang="zh-CN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19 x 93mm</a:t>
            </a:r>
            <a:endParaRPr lang="pt-BR" altLang="zh-CN"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29708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886200"/>
            <a:ext cx="28956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Shape 440"/>
          <p:cNvSpPr/>
          <p:nvPr/>
        </p:nvSpPr>
        <p:spPr bwMode="auto">
          <a:xfrm>
            <a:off x="4910138" y="4180285"/>
            <a:ext cx="3573462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U42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, </a:t>
            </a:r>
            <a:r>
              <a:rPr lang="en-US"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M4QT</a:t>
            </a: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 </a:t>
            </a:r>
            <a:r>
              <a:rPr lang="en-US" altLang="zh-CN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10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x 9</a:t>
            </a:r>
            <a:r>
              <a:rPr lang="en-US" altLang="zh-CN"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6</a:t>
            </a: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452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8ECCE756-8E6E-4F5B-8C4E-C31B42BFB07B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0723" name="Shape 454"/>
          <p:cNvSpPr>
            <a:spLocks noChangeArrowheads="1"/>
          </p:cNvSpPr>
          <p:nvPr/>
        </p:nvSpPr>
        <p:spPr bwMode="auto">
          <a:xfrm>
            <a:off x="3192463" y="4441031"/>
            <a:ext cx="13208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AZ-G4</a:t>
            </a:r>
            <a:r>
              <a:rPr lang="zh-CN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, M4</a:t>
            </a:r>
            <a:r>
              <a:rPr lang="en-US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QT</a:t>
            </a:r>
            <a:br>
              <a:rPr lang="zh-CN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</a:br>
            <a:r>
              <a:rPr lang="en-US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50</a:t>
            </a:r>
            <a:r>
              <a:rPr lang="zh-CN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x </a:t>
            </a:r>
            <a:r>
              <a:rPr lang="en-US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30</a:t>
            </a:r>
            <a:r>
              <a:rPr lang="zh-CN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mm</a:t>
            </a:r>
            <a:endParaRPr lang="zh-CN" altLang="zh-CN" sz="14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30724" name="Shape 456"/>
          <p:cNvSpPr>
            <a:spLocks noChangeArrowheads="1"/>
          </p:cNvSpPr>
          <p:nvPr/>
        </p:nvSpPr>
        <p:spPr bwMode="auto">
          <a:xfrm>
            <a:off x="5041901" y="4441031"/>
            <a:ext cx="1800225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AZ-SU42</a:t>
            </a:r>
            <a:r>
              <a:rPr lang="zh-CN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, M4</a:t>
            </a:r>
            <a:r>
              <a:rPr lang="en-US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QT</a:t>
            </a:r>
            <a:br>
              <a:rPr lang="zh-CN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</a:br>
            <a:r>
              <a:rPr lang="en-US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92</a:t>
            </a:r>
            <a:r>
              <a:rPr lang="zh-CN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x </a:t>
            </a:r>
            <a:r>
              <a:rPr lang="en-US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4</a:t>
            </a:r>
            <a:r>
              <a:rPr lang="zh-CN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0mm</a:t>
            </a:r>
            <a:endParaRPr lang="zh-CN" altLang="zh-CN" sz="14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30725" name="Shape 458"/>
          <p:cNvSpPr>
            <a:spLocks noChangeArrowheads="1"/>
          </p:cNvSpPr>
          <p:nvPr/>
        </p:nvSpPr>
        <p:spPr bwMode="auto">
          <a:xfrm>
            <a:off x="7235825" y="4441031"/>
            <a:ext cx="13208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AZ-U83</a:t>
            </a:r>
            <a:r>
              <a:rPr lang="zh-CN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, </a:t>
            </a:r>
            <a:r>
              <a:rPr lang="en-US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U8</a:t>
            </a:r>
            <a:br>
              <a:rPr lang="zh-CN" altLang="zh-CN" sz="140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</a:br>
            <a:r>
              <a:rPr lang="zh-CN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3</a:t>
            </a:r>
            <a:r>
              <a:rPr lang="en-US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0</a:t>
            </a:r>
            <a:r>
              <a:rPr lang="zh-CN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x </a:t>
            </a:r>
            <a:r>
              <a:rPr lang="en-US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72</a:t>
            </a:r>
            <a:r>
              <a:rPr lang="zh-CN" altLang="zh-CN" sz="14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mm</a:t>
            </a:r>
            <a:endParaRPr lang="zh-CN" altLang="zh-CN" sz="14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459" name="16ca4b3a2ab7d72cf2ae0db3dc8862dc.jpg"/>
          <p:cNvPicPr>
            <a:picLocks noChangeAspect="1" noChangeArrowheads="1"/>
          </p:cNvPicPr>
          <p:nvPr/>
        </p:nvPicPr>
        <p:blipFill>
          <a:blip r:embed="rId1"/>
          <a:srcRect t="16576" b="11159"/>
          <a:stretch>
            <a:fillRect/>
          </a:stretch>
        </p:blipFill>
        <p:spPr bwMode="auto">
          <a:xfrm>
            <a:off x="14288" y="-46435"/>
            <a:ext cx="9104312" cy="3049191"/>
          </a:xfrm>
          <a:prstGeom prst="rect">
            <a:avLst/>
          </a:prstGeom>
          <a:noFill/>
          <a:ln>
            <a:noFill/>
          </a:ln>
          <a:effectLst>
            <a:outerShdw blurRad="88900" dist="51586" dir="5400000" rotWithShape="0">
              <a:srgbClr val="000000">
                <a:alpha val="7221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727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Shape 461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30729" name="Shape 462"/>
          <p:cNvSpPr>
            <a:spLocks noChangeArrowheads="1"/>
          </p:cNvSpPr>
          <p:nvPr/>
        </p:nvSpPr>
        <p:spPr bwMode="auto">
          <a:xfrm>
            <a:off x="285751" y="3536156"/>
            <a:ext cx="2663825" cy="15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700"/>
              </a:spcBef>
              <a:buClr>
                <a:srgbClr val="CC0000"/>
              </a:buClr>
              <a:buFontTx/>
              <a:buChar char="‣"/>
            </a:pPr>
            <a:r>
              <a:rPr lang="zh-CN" altLang="en-US" sz="2400" b="1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成就</a:t>
            </a:r>
            <a:endParaRPr lang="zh-CN" altLang="zh-TW" sz="2400" b="1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香港机场行李标签</a:t>
            </a:r>
            <a:r>
              <a:rPr lang="zh-TW" altLang="zh-CN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:</a:t>
            </a:r>
            <a:endParaRPr lang="en-US" altLang="zh-TW" sz="2400" dirty="0" smtClean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超高频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标签供货</a:t>
            </a: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量</a:t>
            </a:r>
            <a:endParaRPr lang="en-US" altLang="zh-CN" sz="2400" dirty="0" smtClean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超过</a:t>
            </a:r>
            <a:r>
              <a:rPr lang="en-US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2</a:t>
            </a:r>
            <a:r>
              <a:rPr lang="zh-CN" altLang="en-US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亿枚</a:t>
            </a:r>
            <a:r>
              <a:rPr lang="zh-TW" altLang="zh-CN" sz="2400" dirty="0">
                <a:solidFill>
                  <a:srgbClr val="000000"/>
                </a:solidFill>
                <a:latin typeface="Helvetica" pitchFamily="34" charset="0"/>
                <a:ea typeface="Avenir Medium"/>
                <a:cs typeface="Avenir Medium"/>
                <a:sym typeface="Avenir Medium"/>
              </a:rPr>
              <a:t>.</a:t>
            </a:r>
            <a:endParaRPr lang="zh-TW" altLang="zh-CN" sz="2400" dirty="0">
              <a:solidFill>
                <a:srgbClr val="000000"/>
              </a:solidFill>
              <a:latin typeface="Helvetica" pitchFamily="34" charset="0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1257300" y="635794"/>
            <a:ext cx="2746375" cy="443198"/>
          </a:xfrm>
          <a:prstGeom prst="rect">
            <a:avLst/>
          </a:prstGeom>
          <a:ln w="12700">
            <a:miter lim="400000"/>
          </a:ln>
          <a:effectLst>
            <a:outerShdw blurRad="152400" dist="94136" dir="9228079" rotWithShape="0">
              <a:srgbClr val="000000">
                <a:alpha val="38314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  <a:defRPr/>
            </a:pPr>
            <a:r>
              <a:rPr lang="zh-CN" altLang="en-US" sz="3600" b="1" i="1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运输</a:t>
            </a:r>
            <a:endParaRPr lang="en-US" altLang="zh-CN" sz="3600" b="1" i="1">
              <a:solidFill>
                <a:srgbClr val="FFFFFF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07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657600"/>
            <a:ext cx="1955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707606"/>
            <a:ext cx="17668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3695700"/>
            <a:ext cx="1866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50.png"/>
          <p:cNvPicPr>
            <a:picLocks noChangeAspect="1" noChangeArrowheads="1"/>
          </p:cNvPicPr>
          <p:nvPr/>
        </p:nvPicPr>
        <p:blipFill>
          <a:blip r:embed="rId1"/>
          <a:srcRect b="23969"/>
          <a:stretch>
            <a:fillRect/>
          </a:stretch>
        </p:blipFill>
        <p:spPr bwMode="auto">
          <a:xfrm>
            <a:off x="4764" y="-919163"/>
            <a:ext cx="9134475" cy="4033838"/>
          </a:xfrm>
          <a:prstGeom prst="rect">
            <a:avLst/>
          </a:prstGeom>
          <a:noFill/>
          <a:ln>
            <a:noFill/>
          </a:ln>
          <a:effectLst>
            <a:outerShdw blurRad="88900" dist="51586" dir="5400000" rotWithShape="0">
              <a:srgbClr val="000000">
                <a:alpha val="7221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747" name="Shape 466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081DC996-3D54-4C5C-8904-EFCEC329E68A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1748" name="Shape 467"/>
          <p:cNvSpPr>
            <a:spLocks noChangeArrowheads="1"/>
          </p:cNvSpPr>
          <p:nvPr/>
        </p:nvSpPr>
        <p:spPr bwMode="auto">
          <a:xfrm>
            <a:off x="2062164" y="3570685"/>
            <a:ext cx="28098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zh-CN" sz="1500">
                <a:solidFill>
                  <a:srgbClr val="CC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AZ-D, H3  </a:t>
            </a:r>
            <a:r>
              <a:rPr lang="zh-CN" altLang="zh-CN" sz="1500">
                <a:solidFill>
                  <a:srgbClr val="00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3 x 95mm</a:t>
            </a:r>
            <a:endParaRPr lang="zh-CN" altLang="zh-CN" sz="1500">
              <a:solidFill>
                <a:srgbClr val="000000"/>
              </a:solidFill>
              <a:latin typeface="Avenir Black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1749" name="image47.jpg" descr="AZ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1"/>
          <a:stretch>
            <a:fillRect/>
          </a:stretch>
        </p:blipFill>
        <p:spPr bwMode="auto">
          <a:xfrm>
            <a:off x="1720851" y="3356372"/>
            <a:ext cx="34909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48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1" y="4285060"/>
            <a:ext cx="3097213" cy="1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Shape 470"/>
          <p:cNvSpPr>
            <a:spLocks noChangeArrowheads="1"/>
          </p:cNvSpPr>
          <p:nvPr/>
        </p:nvSpPr>
        <p:spPr bwMode="auto">
          <a:xfrm>
            <a:off x="2062164" y="4439842"/>
            <a:ext cx="28098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zh-CN" sz="1500">
                <a:solidFill>
                  <a:srgbClr val="CC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AZ-E, H3  </a:t>
            </a:r>
            <a:r>
              <a:rPr lang="zh-CN" altLang="zh-CN" sz="1500">
                <a:solidFill>
                  <a:srgbClr val="00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3 x 84mm</a:t>
            </a:r>
            <a:endParaRPr lang="zh-CN" altLang="zh-CN" sz="1500">
              <a:solidFill>
                <a:srgbClr val="000000"/>
              </a:solidFill>
              <a:latin typeface="Avenir Black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1752" name="image49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685110"/>
            <a:ext cx="3429000" cy="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Shape 472"/>
          <p:cNvSpPr>
            <a:spLocks noChangeArrowheads="1"/>
          </p:cNvSpPr>
          <p:nvPr/>
        </p:nvSpPr>
        <p:spPr bwMode="auto">
          <a:xfrm>
            <a:off x="2136776" y="4843463"/>
            <a:ext cx="28098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zh-CN" sz="1500">
                <a:solidFill>
                  <a:srgbClr val="CC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AZ-D7, U7  </a:t>
            </a:r>
            <a:r>
              <a:rPr lang="zh-CN" altLang="zh-CN" sz="1500">
                <a:solidFill>
                  <a:srgbClr val="00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3 x 95mm</a:t>
            </a:r>
            <a:endParaRPr lang="zh-CN" altLang="zh-CN" sz="1500">
              <a:solidFill>
                <a:srgbClr val="000000"/>
              </a:solidFill>
              <a:latin typeface="Avenir Black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1754" name="image52.jpg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3405188"/>
            <a:ext cx="14462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Shape 474"/>
          <p:cNvSpPr>
            <a:spLocks noChangeArrowheads="1"/>
          </p:cNvSpPr>
          <p:nvPr/>
        </p:nvSpPr>
        <p:spPr bwMode="auto">
          <a:xfrm>
            <a:off x="5848350" y="4523185"/>
            <a:ext cx="1574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zh-CN" sz="1500">
                <a:solidFill>
                  <a:srgbClr val="00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45x45mm</a:t>
            </a:r>
            <a:endParaRPr lang="zh-CN" altLang="zh-CN" sz="1500">
              <a:solidFill>
                <a:srgbClr val="000000"/>
              </a:solidFill>
              <a:latin typeface="Avenir Black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1756" name="pasted-image.p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Shape 476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1257300" y="526257"/>
            <a:ext cx="2746375" cy="443198"/>
          </a:xfrm>
          <a:prstGeom prst="rect">
            <a:avLst/>
          </a:prstGeom>
          <a:ln w="12700">
            <a:miter lim="400000"/>
          </a:ln>
          <a:effectLst>
            <a:outerShdw blurRad="152400" dist="94136" dir="9228079" rotWithShape="0">
              <a:srgbClr val="000000">
                <a:alpha val="38314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  <a:defRPr/>
            </a:pPr>
            <a:r>
              <a:rPr lang="en-US" altLang="zh-CN" sz="2000" b="1" i="1">
                <a:solidFill>
                  <a:srgbClr val="FFFFFF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   </a:t>
            </a:r>
            <a:r>
              <a:rPr lang="zh-CN" altLang="en-US" sz="3600" b="1" i="1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图书馆</a:t>
            </a:r>
            <a:endParaRPr lang="en-US" altLang="zh-CN" sz="3600" b="1" i="1">
              <a:solidFill>
                <a:srgbClr val="FFFFFF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1720847" y="3811815"/>
            <a:ext cx="3494234" cy="154156"/>
          </a:xfrm>
          <a:prstGeom prst="rect">
            <a:avLst/>
          </a:prstGeom>
          <a:noFill/>
        </p:spPr>
      </p:pic>
      <p:sp>
        <p:nvSpPr>
          <p:cNvPr id="31760" name="Shape 467"/>
          <p:cNvSpPr>
            <a:spLocks noChangeArrowheads="1"/>
          </p:cNvSpPr>
          <p:nvPr/>
        </p:nvSpPr>
        <p:spPr bwMode="auto">
          <a:xfrm>
            <a:off x="2062164" y="3988594"/>
            <a:ext cx="280987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00"/>
              </a:spcBef>
            </a:pPr>
            <a:r>
              <a:rPr lang="zh-CN" altLang="zh-CN" sz="1500">
                <a:solidFill>
                  <a:srgbClr val="CC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AZ-D</a:t>
            </a:r>
            <a:r>
              <a:rPr lang="en-US" altLang="zh-CN" sz="1500">
                <a:solidFill>
                  <a:srgbClr val="CC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4</a:t>
            </a:r>
            <a:r>
              <a:rPr lang="zh-CN" altLang="zh-CN" sz="1500">
                <a:solidFill>
                  <a:srgbClr val="CC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, </a:t>
            </a:r>
            <a:r>
              <a:rPr lang="en-US" altLang="zh-CN" sz="1500">
                <a:solidFill>
                  <a:srgbClr val="CC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M4QT </a:t>
            </a:r>
            <a:r>
              <a:rPr lang="zh-CN" altLang="zh-CN" sz="1500">
                <a:solidFill>
                  <a:srgbClr val="000000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3 x 95mm</a:t>
            </a:r>
            <a:endParaRPr lang="zh-CN" altLang="zh-CN" sz="1500">
              <a:solidFill>
                <a:srgbClr val="000000"/>
              </a:solidFill>
              <a:latin typeface="Avenir Black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53-filtered.jpeg"/>
          <p:cNvPicPr>
            <a:picLocks noChangeAspect="1" noChangeArrowheads="1"/>
          </p:cNvPicPr>
          <p:nvPr/>
        </p:nvPicPr>
        <p:blipFill>
          <a:blip r:embed="rId1"/>
          <a:srcRect t="16473" b="25346"/>
          <a:stretch>
            <a:fillRect/>
          </a:stretch>
        </p:blipFill>
        <p:spPr bwMode="auto">
          <a:xfrm>
            <a:off x="-44450" y="-1237060"/>
            <a:ext cx="9232900" cy="4361260"/>
          </a:xfrm>
          <a:prstGeom prst="rect">
            <a:avLst/>
          </a:prstGeom>
          <a:noFill/>
          <a:ln>
            <a:noFill/>
          </a:ln>
          <a:effectLst>
            <a:outerShdw blurRad="88900" dist="51586" dir="5400000" rotWithShape="0">
              <a:srgbClr val="000000">
                <a:alpha val="7221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771" name="Shape 480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6A0EF07C-9CD9-45F9-9837-B4BC8E0E72FC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481" name="Shape 481"/>
          <p:cNvSpPr/>
          <p:nvPr/>
        </p:nvSpPr>
        <p:spPr>
          <a:xfrm>
            <a:off x="5664201" y="4252913"/>
            <a:ext cx="2162175" cy="320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B42, M4  </a:t>
            </a:r>
            <a:endParaRPr sz="1500" kern="0">
              <a:solidFill>
                <a:srgbClr val="CC0000"/>
              </a:solidFill>
              <a:latin typeface="+mn-lt"/>
              <a:ea typeface="Avenir Black"/>
              <a:cs typeface="Avenir Black"/>
              <a:sym typeface="Avenir Black"/>
            </a:endParaRPr>
          </a:p>
          <a:p>
            <a:pPr algn="ctr" eaLnBrk="1" fontAlgn="auto" hangingPunct="1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8 x 22mm</a:t>
            </a:r>
            <a:endParaRPr sz="1500" kern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32773" name="image54.png"/>
          <p:cNvPicPr>
            <a:picLocks noChangeAspect="1" noChangeArrowheads="1"/>
          </p:cNvPicPr>
          <p:nvPr/>
        </p:nvPicPr>
        <p:blipFill>
          <a:blip r:embed="rId2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3580210"/>
            <a:ext cx="1295400" cy="59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" name="Shape 483"/>
          <p:cNvSpPr/>
          <p:nvPr/>
        </p:nvSpPr>
        <p:spPr>
          <a:xfrm>
            <a:off x="4030663" y="4252913"/>
            <a:ext cx="1295400" cy="320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F43, M4 </a:t>
            </a:r>
            <a:endParaRPr sz="1500" kern="0">
              <a:solidFill>
                <a:srgbClr val="CC0000"/>
              </a:solidFill>
              <a:latin typeface="+mn-lt"/>
              <a:ea typeface="Avenir Black"/>
              <a:cs typeface="Avenir Black"/>
              <a:sym typeface="Avenir Black"/>
            </a:endParaRPr>
          </a:p>
          <a:p>
            <a:pPr algn="ctr" eaLnBrk="1" fontAlgn="auto" hangingPunct="1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16 x 26mm</a:t>
            </a:r>
            <a:endParaRPr sz="1500" kern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32775" name="image55.jpg" descr="B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6" y="3688557"/>
            <a:ext cx="142081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3790950"/>
            <a:ext cx="15621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" name="Shape 486"/>
          <p:cNvSpPr/>
          <p:nvPr/>
        </p:nvSpPr>
        <p:spPr>
          <a:xfrm>
            <a:off x="1633538" y="4252913"/>
            <a:ext cx="1816100" cy="320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rgbClr val="CC0000"/>
                </a:solidFill>
                <a:latin typeface="+mn-lt"/>
                <a:ea typeface="Avenir Black"/>
                <a:cs typeface="Avenir Black"/>
                <a:sym typeface="Avenir Black"/>
              </a:rPr>
              <a:t>AZ-C6, MR6 </a:t>
            </a:r>
            <a:endParaRPr sz="1500" kern="0" dirty="0">
              <a:solidFill>
                <a:srgbClr val="CC0000"/>
              </a:solidFill>
              <a:latin typeface="+mn-lt"/>
              <a:ea typeface="Avenir Black"/>
              <a:cs typeface="Avenir Black"/>
              <a:sym typeface="Avenir Black"/>
            </a:endParaRPr>
          </a:p>
          <a:p>
            <a:pPr algn="ctr" eaLnBrk="1" fontAlgn="auto" hangingPunct="1">
              <a:lnSpc>
                <a:spcPct val="5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sz="15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8 x 22mm</a:t>
            </a:r>
            <a:endParaRPr sz="1500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pic>
        <p:nvPicPr>
          <p:cNvPr id="32778" name="pasted-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Shape 488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32780" name="Shape 489"/>
          <p:cNvSpPr>
            <a:spLocks noChangeArrowheads="1"/>
          </p:cNvSpPr>
          <p:nvPr/>
        </p:nvSpPr>
        <p:spPr bwMode="auto">
          <a:xfrm>
            <a:off x="1500189" y="482204"/>
            <a:ext cx="274637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CN" altLang="en-US" sz="3600" b="1" i="1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医药</a:t>
            </a:r>
            <a:endParaRPr lang="zh-CN" altLang="zh-CN" sz="3600" b="1" i="1">
              <a:solidFill>
                <a:srgbClr val="000000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hoto.jpg"/>
          <p:cNvPicPr>
            <a:picLocks noChangeAspect="1" noChangeArrowheads="1"/>
          </p:cNvPicPr>
          <p:nvPr/>
        </p:nvPicPr>
        <p:blipFill>
          <a:blip r:embed="rId1"/>
          <a:srcRect l="3250" t="15425" r="3249" b="26141"/>
          <a:stretch>
            <a:fillRect/>
          </a:stretch>
        </p:blipFill>
        <p:spPr bwMode="auto">
          <a:xfrm>
            <a:off x="6351" y="0"/>
            <a:ext cx="9174163" cy="3340894"/>
          </a:xfrm>
          <a:prstGeom prst="rect">
            <a:avLst/>
          </a:prstGeom>
          <a:noFill/>
          <a:ln>
            <a:noFill/>
          </a:ln>
          <a:effectLst>
            <a:outerShdw blurRad="88900" dist="51586" dir="5400000" rotWithShape="0">
              <a:srgbClr val="000000">
                <a:alpha val="7221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795" name="Shape 492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C84D9D90-1ED3-4936-BC05-949C581CEF83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1674813" y="4591050"/>
            <a:ext cx="1655762" cy="1384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50000"/>
              </a:lnSpc>
              <a:spcBef>
                <a:spcPts val="700"/>
              </a:spcBef>
              <a:defRPr sz="15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 eaLnBrk="1" fontAlgn="auto" hangingPunct="1">
              <a:spcAft>
                <a:spcPts val="0"/>
              </a:spcAft>
              <a:defRPr sz="1800"/>
            </a:pPr>
            <a:r>
              <a:rPr sz="1800" kern="0">
                <a:solidFill>
                  <a:sysClr val="windowText" lastClr="000000"/>
                </a:solidFill>
                <a:latin typeface="+mn-lt"/>
              </a:rPr>
              <a:t>41x72.6mm</a:t>
            </a:r>
            <a:endParaRPr sz="1800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3824288" y="4591050"/>
            <a:ext cx="1655762" cy="1384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50000"/>
              </a:lnSpc>
              <a:spcBef>
                <a:spcPts val="700"/>
              </a:spcBef>
              <a:defRPr sz="15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 eaLnBrk="1" fontAlgn="auto" hangingPunct="1">
              <a:spcAft>
                <a:spcPts val="0"/>
              </a:spcAft>
              <a:defRPr sz="1800"/>
            </a:pPr>
            <a:r>
              <a:rPr sz="1800" kern="0">
                <a:solidFill>
                  <a:sysClr val="windowText" lastClr="000000"/>
                </a:solidFill>
                <a:latin typeface="+mn-lt"/>
              </a:rPr>
              <a:t>45x76mm</a:t>
            </a:r>
            <a:endParaRPr sz="1800"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33798" name="image57.jpg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776663"/>
            <a:ext cx="16002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age58.jpg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9" y="3664744"/>
            <a:ext cx="178117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age62.jpg" descr="ScreenHunter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9325"/>
          <a:stretch>
            <a:fillRect/>
          </a:stretch>
        </p:blipFill>
        <p:spPr bwMode="auto">
          <a:xfrm>
            <a:off x="6000751" y="3467100"/>
            <a:ext cx="128111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" name="Shape 498"/>
          <p:cNvSpPr/>
          <p:nvPr/>
        </p:nvSpPr>
        <p:spPr>
          <a:xfrm>
            <a:off x="5811838" y="4591050"/>
            <a:ext cx="1657350" cy="1384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50000"/>
              </a:lnSpc>
              <a:spcBef>
                <a:spcPts val="700"/>
              </a:spcBef>
              <a:defRPr sz="15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 eaLnBrk="1" fontAlgn="auto" hangingPunct="1">
              <a:spcAft>
                <a:spcPts val="0"/>
              </a:spcAft>
              <a:defRPr sz="1800"/>
            </a:pPr>
            <a:r>
              <a:rPr sz="1800" kern="0">
                <a:solidFill>
                  <a:sysClr val="windowText" lastClr="000000"/>
                </a:solidFill>
                <a:latin typeface="+mn-lt"/>
              </a:rPr>
              <a:t>40x40mm</a:t>
            </a:r>
            <a:endParaRPr sz="1800"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33802" name="pasted-image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Shape 500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501" name="Shape 501"/>
          <p:cNvSpPr/>
          <p:nvPr/>
        </p:nvSpPr>
        <p:spPr>
          <a:xfrm>
            <a:off x="857251" y="589360"/>
            <a:ext cx="2746375" cy="443198"/>
          </a:xfrm>
          <a:prstGeom prst="rect">
            <a:avLst/>
          </a:prstGeom>
          <a:ln w="12700">
            <a:miter lim="400000"/>
          </a:ln>
          <a:effectLst>
            <a:outerShdw blurRad="152400" dist="94136" dir="9228079" rotWithShape="0">
              <a:srgbClr val="000000">
                <a:alpha val="38314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  <a:defRPr/>
            </a:pPr>
            <a:r>
              <a:rPr lang="zh-TW" altLang="zh-CN" sz="3600" i="1">
                <a:solidFill>
                  <a:srgbClr val="FFFFFF"/>
                </a:solidFill>
                <a:latin typeface="Aharoni" panose="02010803020104030203" pitchFamily="2" charset="-79"/>
                <a:ea typeface="PMingLiU" pitchFamily="18" charset="-120"/>
                <a:sym typeface="Avenir Black" pitchFamily="34" charset="0"/>
              </a:rPr>
              <a:t>   </a:t>
            </a:r>
            <a:r>
              <a:rPr lang="zh-CN" altLang="en-US" sz="3600" i="1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公交地铁票</a:t>
            </a:r>
            <a:endParaRPr lang="zh-CN" altLang="zh-TW" sz="3600" i="1">
              <a:solidFill>
                <a:srgbClr val="FFFFFF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503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856F0876-ACB5-4656-B621-7487C43EBA63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34819" name="image63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743326"/>
            <a:ext cx="800100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Shape 505"/>
          <p:cNvSpPr>
            <a:spLocks noChangeArrowheads="1"/>
          </p:cNvSpPr>
          <p:nvPr/>
        </p:nvSpPr>
        <p:spPr bwMode="auto">
          <a:xfrm>
            <a:off x="-127000" y="4474369"/>
            <a:ext cx="2808288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700"/>
              </a:spcBef>
            </a:pPr>
            <a:r>
              <a:rPr lang="zh-CN" altLang="zh-CN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Φ21mm+NTAG2</a:t>
            </a:r>
            <a:r>
              <a:rPr lang="en-US" altLang="zh-CN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1</a:t>
            </a:r>
            <a:r>
              <a:rPr lang="zh-CN" altLang="zh-CN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3</a:t>
            </a:r>
            <a:endParaRPr lang="zh-CN" altLang="zh-CN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4821" name="image64.png" descr="ScreenHunter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6" b="4587"/>
          <a:stretch>
            <a:fillRect/>
          </a:stretch>
        </p:blipFill>
        <p:spPr bwMode="auto">
          <a:xfrm>
            <a:off x="928689" y="3807619"/>
            <a:ext cx="6953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Shape 507"/>
          <p:cNvSpPr>
            <a:spLocks noChangeArrowheads="1"/>
          </p:cNvSpPr>
          <p:nvPr/>
        </p:nvSpPr>
        <p:spPr bwMode="auto">
          <a:xfrm>
            <a:off x="3114675" y="4474369"/>
            <a:ext cx="196215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700"/>
              </a:spcBef>
            </a:pPr>
            <a:r>
              <a:rPr lang="zh-CN" altLang="zh-CN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Φ23mm</a:t>
            </a:r>
            <a:endParaRPr lang="zh-CN" altLang="zh-CN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4823" name="image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4" y="3693319"/>
            <a:ext cx="8461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Shape 509"/>
          <p:cNvSpPr>
            <a:spLocks noChangeArrowheads="1"/>
          </p:cNvSpPr>
          <p:nvPr/>
        </p:nvSpPr>
        <p:spPr bwMode="auto">
          <a:xfrm>
            <a:off x="1455739" y="4474369"/>
            <a:ext cx="280828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700"/>
              </a:spcBef>
            </a:pPr>
            <a:r>
              <a:rPr lang="zh-CN" altLang="zh-CN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Φ25mm</a:t>
            </a:r>
            <a:endParaRPr lang="zh-CN" altLang="zh-CN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4825" name="image67.jpg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1" y="3813572"/>
            <a:ext cx="1160463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" name="Shape 511"/>
          <p:cNvSpPr/>
          <p:nvPr/>
        </p:nvSpPr>
        <p:spPr>
          <a:xfrm>
            <a:off x="4678364" y="4483894"/>
            <a:ext cx="1800225" cy="1384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50000"/>
              </a:lnSpc>
              <a:spcBef>
                <a:spcPts val="700"/>
              </a:spcBef>
              <a:defRPr sz="15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 eaLnBrk="1" fontAlgn="auto" hangingPunct="1">
              <a:spcAft>
                <a:spcPts val="0"/>
              </a:spcAft>
              <a:defRPr sz="1800"/>
            </a:pPr>
            <a:r>
              <a:rPr sz="1800" kern="0" dirty="0">
                <a:solidFill>
                  <a:sysClr val="windowText" lastClr="000000"/>
                </a:solidFill>
                <a:latin typeface="+mn-lt"/>
              </a:rPr>
              <a:t>22.5x38mm</a:t>
            </a:r>
            <a:endParaRPr sz="1800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4827" name="Shape 513"/>
          <p:cNvSpPr>
            <a:spLocks noChangeArrowheads="1"/>
          </p:cNvSpPr>
          <p:nvPr/>
        </p:nvSpPr>
        <p:spPr bwMode="auto">
          <a:xfrm>
            <a:off x="6696075" y="4852987"/>
            <a:ext cx="151288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700"/>
              </a:spcBef>
            </a:pPr>
            <a:r>
              <a:rPr lang="en-US" altLang="zh-CN" sz="16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AZ-NS45</a:t>
            </a:r>
            <a:endParaRPr lang="zh-CN" altLang="zh-CN" sz="16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514" name="Credit-Card-in-Pakistan.jpg"/>
          <p:cNvPicPr>
            <a:picLocks noChangeAspect="1" noChangeArrowheads="1"/>
          </p:cNvPicPr>
          <p:nvPr/>
        </p:nvPicPr>
        <p:blipFill>
          <a:blip r:embed="rId5"/>
          <a:srcRect l="20821" b="18193"/>
          <a:stretch>
            <a:fillRect/>
          </a:stretch>
        </p:blipFill>
        <p:spPr bwMode="auto">
          <a:xfrm>
            <a:off x="-19050" y="1"/>
            <a:ext cx="9188450" cy="3400424"/>
          </a:xfrm>
          <a:prstGeom prst="rect">
            <a:avLst/>
          </a:prstGeom>
          <a:noFill/>
          <a:ln>
            <a:noFill/>
          </a:ln>
          <a:effectLst>
            <a:outerShdw blurRad="88900" dist="51586" dir="5400000" rotWithShape="0">
              <a:srgbClr val="000000">
                <a:alpha val="7221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4829" name="pasted-image.p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0" name="Shape 516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1428750" y="535782"/>
            <a:ext cx="3359150" cy="443198"/>
          </a:xfrm>
          <a:prstGeom prst="rect">
            <a:avLst/>
          </a:prstGeom>
          <a:ln w="12700">
            <a:miter lim="400000"/>
          </a:ln>
          <a:effectLst>
            <a:outerShdw blurRad="152400" dist="94136" dir="9228079" rotWithShape="0">
              <a:srgbClr val="000000">
                <a:alpha val="38314"/>
              </a:srgbClr>
            </a:outer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  <a:defRPr/>
            </a:pPr>
            <a:r>
              <a:rPr lang="en-US" altLang="zh-CN" sz="3600" i="1" dirty="0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NFC </a:t>
            </a:r>
            <a:r>
              <a:rPr lang="zh-CN" altLang="en-US" sz="3600" i="1" dirty="0">
                <a:solidFill>
                  <a:srgbClr val="FFFFFF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移动支付</a:t>
            </a:r>
            <a:endParaRPr lang="zh-CN" altLang="zh-TW" sz="3600" i="1" dirty="0">
              <a:solidFill>
                <a:srgbClr val="FFFFFF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34832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480198"/>
            <a:ext cx="1644650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522"/>
          <p:cNvGrpSpPr/>
          <p:nvPr/>
        </p:nvGrpSpPr>
        <p:grpSpPr bwMode="auto">
          <a:xfrm>
            <a:off x="-52388" y="-19050"/>
            <a:ext cx="9248776" cy="5547121"/>
            <a:chOff x="478161" y="0"/>
            <a:chExt cx="9248723" cy="8603000"/>
          </a:xfrm>
        </p:grpSpPr>
        <p:pic>
          <p:nvPicPr>
            <p:cNvPr id="35847" name="image69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75" r="1534" b="20103"/>
            <a:stretch>
              <a:fillRect/>
            </a:stretch>
          </p:blipFill>
          <p:spPr bwMode="auto">
            <a:xfrm>
              <a:off x="478161" y="5223450"/>
              <a:ext cx="5857935" cy="337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image7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922" y="5223450"/>
              <a:ext cx="3399088" cy="337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image7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" t="2492" r="8163" b="16743"/>
            <a:stretch>
              <a:fillRect/>
            </a:stretch>
          </p:blipFill>
          <p:spPr bwMode="auto">
            <a:xfrm flipH="1">
              <a:off x="490090" y="0"/>
              <a:ext cx="9236795" cy="524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3" name="Shape 523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79B55BBF-7B38-47AB-AFA6-14D20CFB855D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35844" name="pasted-image.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Shape 525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35846" name="Shape 526"/>
          <p:cNvSpPr>
            <a:spLocks noChangeArrowheads="1"/>
          </p:cNvSpPr>
          <p:nvPr/>
        </p:nvSpPr>
        <p:spPr bwMode="auto">
          <a:xfrm>
            <a:off x="1357314" y="482204"/>
            <a:ext cx="344487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CN" altLang="zh-CN" sz="2000" i="1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  </a:t>
            </a:r>
            <a:r>
              <a:rPr lang="zh-CN" altLang="en-US" sz="3600" b="1" i="1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其他定制需求</a:t>
            </a:r>
            <a:endParaRPr lang="zh-CN" altLang="zh-CN" sz="3600" b="1" i="1">
              <a:solidFill>
                <a:srgbClr val="000000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eaLnBrk="1" fontAlgn="auto" hangingPunct="1">
              <a:spcAft>
                <a:spcPts val="0"/>
              </a:spcAft>
              <a:defRPr sz="1800"/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基本资料</a:t>
            </a:r>
            <a:endParaRPr lang="en-US" sz="24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4" name="Shape 242"/>
          <p:cNvSpPr/>
          <p:nvPr/>
        </p:nvSpPr>
        <p:spPr>
          <a:xfrm>
            <a:off x="323529" y="701303"/>
            <a:ext cx="4212468" cy="360355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65430" indent="-265430" eaLnBrk="1" fontAlgn="auto" hangingPunct="1">
              <a:lnSpc>
                <a:spcPts val="2300"/>
              </a:lnSpc>
              <a:spcBef>
                <a:spcPts val="700"/>
              </a:spcBef>
              <a:spcAft>
                <a:spcPts val="0"/>
              </a:spcAft>
              <a:buClr>
                <a:srgbClr val="A30000"/>
              </a:buClr>
              <a:buSzPct val="200000"/>
              <a:buFontTx/>
              <a:buChar char="‣"/>
              <a:defRPr/>
            </a:pPr>
            <a:r>
              <a:rPr lang="zh-CN" altLang="en-US" sz="22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成立时间</a:t>
            </a:r>
            <a:br>
              <a:rPr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</a:br>
            <a:r>
              <a:rPr lang="en-US" sz="2000" b="1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8</a:t>
            </a:r>
            <a:r>
              <a:rPr sz="2000" b="1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. 29, 2007</a:t>
            </a:r>
            <a:endParaRPr sz="2000" b="1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  <a:p>
            <a:pPr marL="265430" indent="-265430" eaLnBrk="1" fontAlgn="auto" hangingPunct="1">
              <a:lnSpc>
                <a:spcPts val="2300"/>
              </a:lnSpc>
              <a:spcBef>
                <a:spcPts val="700"/>
              </a:spcBef>
              <a:spcAft>
                <a:spcPts val="0"/>
              </a:spcAft>
              <a:buClr>
                <a:srgbClr val="A30000"/>
              </a:buClr>
              <a:buSzPct val="200000"/>
              <a:buFontTx/>
              <a:buChar char="‣"/>
              <a:defRPr/>
            </a:pPr>
            <a:r>
              <a:rPr lang="zh-CN" altLang="en-US" sz="22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  <a:t>注册资本</a:t>
            </a:r>
            <a:br>
              <a:rPr sz="2000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</a:br>
            <a:r>
              <a:rPr lang="en-US" sz="2000" b="1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19,429</a:t>
            </a:r>
            <a:r>
              <a:rPr lang="zh-CN" altLang="en-US" sz="2000" b="1" kern="0" dirty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万元人民币</a:t>
            </a:r>
            <a:endParaRPr sz="2000" b="1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  <a:p>
            <a:pPr marL="265430" indent="-265430" eaLnBrk="1" fontAlgn="auto" hangingPunct="1">
              <a:lnSpc>
                <a:spcPts val="2300"/>
              </a:lnSpc>
              <a:spcBef>
                <a:spcPts val="700"/>
              </a:spcBef>
              <a:spcAft>
                <a:spcPts val="0"/>
              </a:spcAft>
              <a:buClr>
                <a:srgbClr val="A30000"/>
              </a:buClr>
              <a:buSzPct val="200000"/>
              <a:buFontTx/>
              <a:buChar char="‣"/>
              <a:defRPr/>
            </a:pPr>
            <a:r>
              <a:rPr lang="zh-CN" altLang="en-US" sz="2200" kern="0" dirty="0" smtClean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建筑面积</a:t>
            </a:r>
            <a:b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</a:br>
            <a:r>
              <a:rPr lang="zh-CN" altLang="en-US" sz="2000" b="1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Black"/>
              </a:rPr>
              <a:t>12,521㎡</a:t>
            </a:r>
            <a:endParaRPr lang="zh-CN" altLang="en-US" sz="2000" b="1" kern="0" dirty="0">
              <a:solidFill>
                <a:sysClr val="windowText" lastClr="000000"/>
              </a:solidFill>
              <a:latin typeface="+mn-lt"/>
              <a:ea typeface="Avenir Medium"/>
              <a:cs typeface="Avenir Medium"/>
              <a:sym typeface="Avenir Black"/>
            </a:endParaRPr>
          </a:p>
          <a:p>
            <a:pPr marL="265430" indent="-265430" eaLnBrk="1" fontAlgn="auto" hangingPunct="1">
              <a:lnSpc>
                <a:spcPts val="2300"/>
              </a:lnSpc>
              <a:spcBef>
                <a:spcPts val="700"/>
              </a:spcBef>
              <a:spcAft>
                <a:spcPts val="0"/>
              </a:spcAft>
              <a:buClr>
                <a:srgbClr val="A30000"/>
              </a:buClr>
              <a:buSzPct val="200000"/>
              <a:buFontTx/>
              <a:buChar char="‣"/>
              <a:defRPr/>
            </a:pPr>
            <a:r>
              <a:rPr lang="zh-CN" altLang="en-US" sz="22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员工人数</a:t>
            </a:r>
            <a:b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</a:br>
            <a:r>
              <a:rPr lang="zh-CN" altLang="en-US" sz="2000" b="1" kern="0" dirty="0" smtClean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Black"/>
              </a:rPr>
              <a:t>3</a:t>
            </a:r>
            <a:r>
              <a:rPr lang="en-US" altLang="zh-CN" sz="2000" b="1" kern="0" dirty="0" smtClean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Black"/>
              </a:rPr>
              <a:t>90</a:t>
            </a:r>
            <a:endParaRPr lang="zh-CN" altLang="en-US" sz="2000" b="1" kern="0" dirty="0">
              <a:solidFill>
                <a:sysClr val="windowText" lastClr="000000"/>
              </a:solidFill>
              <a:latin typeface="+mn-lt"/>
              <a:ea typeface="Avenir Medium"/>
              <a:cs typeface="Avenir Medium"/>
              <a:sym typeface="Avenir Black"/>
            </a:endParaRPr>
          </a:p>
          <a:p>
            <a:pPr marL="265430" indent="-265430" eaLnBrk="1" fontAlgn="auto" hangingPunct="1">
              <a:lnSpc>
                <a:spcPts val="2300"/>
              </a:lnSpc>
              <a:spcBef>
                <a:spcPts val="700"/>
              </a:spcBef>
              <a:spcAft>
                <a:spcPts val="0"/>
              </a:spcAft>
              <a:buClr>
                <a:srgbClr val="A30000"/>
              </a:buClr>
              <a:buSzPct val="200000"/>
              <a:buFontTx/>
              <a:buChar char="‣"/>
              <a:defRPr/>
            </a:pPr>
            <a:r>
              <a:rPr lang="zh-CN" altLang="en-US" sz="22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认证证书</a:t>
            </a:r>
            <a:br>
              <a:rPr lang="zh-CN" altLang="en-US" sz="20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</a:br>
            <a:r>
              <a:rPr lang="zh-CN" altLang="en-US" sz="2000" b="1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  <a:t>ISO9001, ISO14001,</a:t>
            </a:r>
            <a:r>
              <a:rPr lang="en-US" altLang="zh-CN" sz="2000" b="1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  <a:t> FSC</a:t>
            </a:r>
            <a:r>
              <a:rPr lang="zh-CN" altLang="en-US" sz="2000" b="1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  <a:t>认证， </a:t>
            </a:r>
            <a:br>
              <a:rPr lang="zh-CN" altLang="en-US" sz="2000" b="1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</a:br>
            <a:r>
              <a:rPr lang="zh-CN" altLang="en-US" sz="2000" b="1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  <a:t>OHSAS18001，</a:t>
            </a:r>
            <a:r>
              <a:rPr lang="en-US" altLang="zh-CN" sz="2000" b="1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  <a:t>IATF16949</a:t>
            </a:r>
            <a:r>
              <a:rPr lang="zh-CN" altLang="en-US" sz="2000" b="1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Black"/>
              </a:rPr>
              <a:t>认证</a:t>
            </a:r>
            <a:endParaRPr lang="zh-CN" altLang="en-US" sz="2000" b="1" kern="0" dirty="0">
              <a:solidFill>
                <a:sysClr val="windowText" lastClr="000000"/>
              </a:solidFill>
              <a:ea typeface="Avenir Medium"/>
              <a:cs typeface="Avenir Medium"/>
              <a:sym typeface="Avenir Black"/>
            </a:endParaRPr>
          </a:p>
        </p:txBody>
      </p:sp>
      <p:sp>
        <p:nvSpPr>
          <p:cNvPr id="36" name="Shape 242"/>
          <p:cNvSpPr/>
          <p:nvPr/>
        </p:nvSpPr>
        <p:spPr>
          <a:xfrm>
            <a:off x="4717728" y="3469903"/>
            <a:ext cx="4117556" cy="1269578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65430" indent="-265430" eaLnBrk="1" fontAlgn="auto" hangingPunct="1">
              <a:lnSpc>
                <a:spcPts val="2300"/>
              </a:lnSpc>
              <a:spcBef>
                <a:spcPts val="700"/>
              </a:spcBef>
              <a:spcAft>
                <a:spcPts val="0"/>
              </a:spcAft>
              <a:buClr>
                <a:srgbClr val="A30000"/>
              </a:buClr>
              <a:buSzPct val="200000"/>
              <a:buFontTx/>
              <a:buChar char="‣"/>
              <a:defRPr/>
            </a:pPr>
            <a:r>
              <a:rPr lang="zh-CN" altLang="en-US" sz="2200" kern="0" dirty="0" smtClean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Book"/>
              </a:rPr>
              <a:t>厂址</a:t>
            </a:r>
            <a:b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</a:br>
            <a:r>
              <a:rPr lang="zh-CN" altLang="en-US" sz="2000" b="1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扬州市经济开发区吴州东路</a:t>
            </a:r>
            <a:r>
              <a:rPr lang="en-US" altLang="zh-CN" sz="2000" b="1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88</a:t>
            </a:r>
            <a:r>
              <a:rPr lang="zh-CN" altLang="en-US" sz="2000" b="1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号</a:t>
            </a:r>
            <a:endParaRPr lang="zh-CN" altLang="en-US" sz="2000" b="1" kern="0" dirty="0">
              <a:solidFill>
                <a:sysClr val="windowText" lastClr="000000"/>
              </a:solidFill>
              <a:latin typeface="+mn-lt"/>
              <a:ea typeface="Avenir Medium"/>
              <a:cs typeface="Avenir Medium"/>
              <a:sym typeface="Avenir Black"/>
            </a:endParaRPr>
          </a:p>
          <a:p>
            <a:pPr marL="265430" indent="-265430" eaLnBrk="1" fontAlgn="auto" hangingPunct="1">
              <a:lnSpc>
                <a:spcPts val="2300"/>
              </a:lnSpc>
              <a:spcBef>
                <a:spcPts val="700"/>
              </a:spcBef>
              <a:spcAft>
                <a:spcPts val="0"/>
              </a:spcAft>
              <a:buClr>
                <a:srgbClr val="A30000"/>
              </a:buClr>
              <a:buSzPct val="200000"/>
              <a:buFontTx/>
              <a:buChar char="‣"/>
              <a:defRPr/>
            </a:pPr>
            <a:r>
              <a:rPr lang="zh-CN" altLang="en-US" sz="22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厂区占地面积</a:t>
            </a:r>
            <a:b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</a:br>
            <a:r>
              <a:rPr lang="zh-CN" altLang="en-US" sz="2000" b="1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Black"/>
              </a:rPr>
              <a:t>66,000</a:t>
            </a:r>
            <a:r>
              <a:rPr lang="zh-CN" altLang="en-US" sz="2000" b="1" kern="0" dirty="0" smtClean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Black"/>
              </a:rPr>
              <a:t>㎡，</a:t>
            </a:r>
            <a:endParaRPr lang="zh-CN" altLang="en-US" sz="2000" b="1" kern="0" dirty="0">
              <a:solidFill>
                <a:sysClr val="windowText" lastClr="000000"/>
              </a:solidFill>
              <a:ea typeface="Avenir Medium"/>
              <a:cs typeface="Avenir Medium"/>
              <a:sym typeface="Avenir Black"/>
            </a:endParaRPr>
          </a:p>
        </p:txBody>
      </p:sp>
      <p:pic>
        <p:nvPicPr>
          <p:cNvPr id="12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05" y="0"/>
            <a:ext cx="451548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hape 523"/>
          <p:cNvSpPr>
            <a:spLocks noGrp="1" noChangeArrowheads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fld id="{79B55BBF-7B38-47AB-AFA6-14D20CFB855D}" type="slidenum">
              <a:rPr lang="zh-CN" altLang="zh-CN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rPr>
            </a:fld>
            <a:endParaRPr lang="zh-CN" altLang="zh-CN">
              <a:solidFill>
                <a:srgbClr val="000000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35844" name="pasted-image.pd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-19050"/>
            <a:ext cx="12827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Shape 525"/>
          <p:cNvSpPr>
            <a:spLocks noChangeArrowheads="1"/>
          </p:cNvSpPr>
          <p:nvPr/>
        </p:nvSpPr>
        <p:spPr bwMode="auto">
          <a:xfrm>
            <a:off x="322264" y="296466"/>
            <a:ext cx="1277937" cy="96559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21600"/>
                </a:moveTo>
                <a:lnTo>
                  <a:pt x="5721" y="21600"/>
                </a:lnTo>
                <a:lnTo>
                  <a:pt x="21600" y="0"/>
                </a:lnTo>
                <a:lnTo>
                  <a:pt x="15908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D41E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zh-CN" sz="120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Helvetica" pitchFamily="34" charset="0"/>
              </a:rPr>
              <a:t> </a:t>
            </a:r>
            <a:endParaRPr lang="zh-CN" altLang="zh-CN" sz="120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35846" name="Shape 526"/>
          <p:cNvSpPr>
            <a:spLocks noChangeArrowheads="1"/>
          </p:cNvSpPr>
          <p:nvPr/>
        </p:nvSpPr>
        <p:spPr bwMode="auto">
          <a:xfrm>
            <a:off x="1357314" y="482204"/>
            <a:ext cx="344487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CN" altLang="zh-CN" sz="2000" i="1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  </a:t>
            </a:r>
            <a:r>
              <a:rPr lang="zh-CN" altLang="en-US" sz="3600" b="1" i="1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其他定制需求</a:t>
            </a:r>
            <a:endParaRPr lang="zh-CN" altLang="zh-CN" sz="3600" b="1" i="1">
              <a:solidFill>
                <a:srgbClr val="000000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0" name="Shape 526"/>
          <p:cNvSpPr>
            <a:spLocks noChangeArrowheads="1"/>
          </p:cNvSpPr>
          <p:nvPr/>
        </p:nvSpPr>
        <p:spPr bwMode="auto">
          <a:xfrm>
            <a:off x="5133975" y="459868"/>
            <a:ext cx="344487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zh-CN" altLang="zh-CN" sz="2000" i="1" dirty="0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   </a:t>
            </a:r>
            <a:r>
              <a:rPr lang="zh-CN" altLang="en-US" sz="3600" b="1" i="1" dirty="0">
                <a:solidFill>
                  <a:srgbClr val="000000"/>
                </a:solidFill>
                <a:latin typeface="Aharoni" panose="02010803020104030203" pitchFamily="2" charset="-79"/>
                <a:ea typeface="宋体" panose="02010600030101010101" pitchFamily="2" charset="-122"/>
                <a:sym typeface="Avenir Black" pitchFamily="34" charset="0"/>
              </a:rPr>
              <a:t>新型、环保产品</a:t>
            </a:r>
            <a:endParaRPr lang="zh-CN" altLang="zh-CN" sz="3600" b="1" i="1" dirty="0">
              <a:solidFill>
                <a:srgbClr val="000000"/>
              </a:solidFill>
              <a:latin typeface="Aharoni" panose="02010803020104030203" pitchFamily="2" charset="-79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1" name="Shape 383"/>
          <p:cNvSpPr>
            <a:spLocks noChangeArrowheads="1"/>
          </p:cNvSpPr>
          <p:nvPr/>
        </p:nvSpPr>
        <p:spPr bwMode="auto">
          <a:xfrm>
            <a:off x="1600201" y="931863"/>
            <a:ext cx="5903912" cy="421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buFontTx/>
              <a:buChar char="‣"/>
              <a:defRPr/>
            </a:pP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环保纸基标签</a:t>
            </a:r>
            <a:endParaRPr lang="en-US" altLang="zh-CN" sz="24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defRPr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铝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+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纸 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&amp;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银浆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+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纸</a:t>
            </a:r>
            <a:endParaRPr lang="en-US" altLang="zh-CN" sz="24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buFontTx/>
              <a:buChar char="‣"/>
              <a:defRPr/>
            </a:pP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水洗标签</a:t>
            </a:r>
            <a:endParaRPr lang="en-US" altLang="zh-CN" sz="24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defRPr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水温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60°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，洗涤时间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90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分钟，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50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次循环</a:t>
            </a:r>
            <a:endParaRPr lang="en-US" altLang="zh-CN" sz="20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buFontTx/>
              <a:buChar char="‣"/>
              <a:defRPr/>
            </a:pP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超柔软织唛标签</a:t>
            </a:r>
            <a:endParaRPr lang="en-US" altLang="zh-CN" sz="24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marL="0" indent="0"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defRPr/>
            </a:pP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   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亲肤材质，体感舒适</a:t>
            </a:r>
            <a:endParaRPr lang="en-US" altLang="zh-CN" sz="20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buFontTx/>
              <a:buChar char="‣"/>
              <a:defRPr/>
            </a:pPr>
            <a:r>
              <a:rPr lang="zh-CN" altLang="en-US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微波标签</a:t>
            </a:r>
            <a:b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</a:b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1700W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，</a:t>
            </a:r>
            <a:r>
              <a:rPr lang="en-US" altLang="zh-CN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5</a:t>
            </a:r>
            <a:r>
              <a:rPr lang="zh-CN" altLang="en-US" sz="20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分钟便当加热</a:t>
            </a:r>
            <a:endParaRPr lang="en-US" altLang="zh-CN" sz="20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ts val="700"/>
              </a:spcBef>
              <a:buClr>
                <a:srgbClr val="A30000"/>
              </a:buClr>
              <a:buSzPct val="100000"/>
              <a:buFontTx/>
              <a:buChar char="‣"/>
              <a:defRPr/>
            </a:pPr>
            <a:r>
              <a:rPr lang="en-US" altLang="zh-CN" sz="2400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……</a:t>
            </a:r>
            <a:endParaRPr lang="en-US" altLang="zh-CN" sz="2000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公司的产品特点</a:t>
            </a:r>
            <a:endParaRPr sz="2400" b="1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8582" y="568176"/>
            <a:ext cx="8737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、快速扫描；体积小、形状多样；穿透性好、无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屏障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阅读；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可以重复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582" y="2842820"/>
            <a:ext cx="8449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、抗污染能力、耐久性强；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安全性能好，有密码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保护；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数据记忆容量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347000" y="2549074"/>
            <a:ext cx="4634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RFID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辨识器可同时辨识读取数个 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RFID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标签</a:t>
            </a:r>
            <a:endParaRPr lang="zh-CN" altLang="en-US" sz="16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2" y="934726"/>
            <a:ext cx="2473630" cy="1578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2124095" y="4802212"/>
            <a:ext cx="512912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电子信息可以加密，容量可以达到数个</a:t>
            </a:r>
            <a:r>
              <a:rPr lang="en-US" altLang="zh-CN" sz="1600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MegaBytes</a:t>
            </a:r>
            <a:endParaRPr lang="zh-CN" altLang="en-US" sz="16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95" y="933160"/>
            <a:ext cx="2500298" cy="1587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95" y="3189623"/>
            <a:ext cx="2500298" cy="1627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71" y="3189623"/>
            <a:ext cx="2559861" cy="1637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70" y="933160"/>
            <a:ext cx="2559861" cy="1587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23" y="3188406"/>
            <a:ext cx="2404739" cy="1639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公司的主要客户</a:t>
            </a:r>
            <a:endParaRPr sz="2400" b="1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582059"/>
            <a:ext cx="880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公司目前有一百余家客户，主要分布于欧美和亚洲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关键终端客户如下：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93925"/>
            <a:ext cx="1558701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09" y="3420448"/>
            <a:ext cx="1691457" cy="9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600" y="3420448"/>
            <a:ext cx="1442595" cy="115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17669"/>
            <a:ext cx="3708412" cy="63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60" y="1094405"/>
            <a:ext cx="1662878" cy="114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24" y="2517668"/>
            <a:ext cx="3047459" cy="63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87" y="3330223"/>
            <a:ext cx="1829229" cy="13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27469"/>
            <a:ext cx="2061656" cy="15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103563"/>
            <a:ext cx="2016224" cy="114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29" y="1103563"/>
            <a:ext cx="1888280" cy="114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取得的成绩</a:t>
            </a:r>
            <a:endParaRPr sz="2400" b="1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sp>
        <p:nvSpPr>
          <p:cNvPr id="58" name="TextBox 6"/>
          <p:cNvSpPr txBox="1">
            <a:spLocks noChangeArrowheads="1"/>
          </p:cNvSpPr>
          <p:nvPr/>
        </p:nvSpPr>
        <p:spPr bwMode="auto">
          <a:xfrm>
            <a:off x="346076" y="572405"/>
            <a:ext cx="4000500" cy="157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Font typeface="Webdings" panose="05030102010509060703" pitchFamily="18" charset="2"/>
              <a:buChar char="&lt;"/>
              <a:defRPr sz="3200">
                <a:solidFill>
                  <a:srgbClr val="000066"/>
                </a:solidFill>
                <a:latin typeface="Arial" panose="020B0604020202020204" pitchFamily="34" charset="0"/>
                <a:ea typeface="華康中圓體" pitchFamily="49" charset="-122"/>
              </a:defRPr>
            </a:lvl1pPr>
            <a:lvl2pPr marL="742950" indent="-285750" eaLnBrk="0" hangingPunct="0">
              <a:lnSpc>
                <a:spcPct val="115000"/>
              </a:lnSpc>
              <a:spcBef>
                <a:spcPct val="10000"/>
              </a:spcBef>
              <a:buFont typeface="Webdings" panose="05030102010509060703" pitchFamily="18" charset="2"/>
              <a:buChar char="="/>
              <a:defRPr sz="2800">
                <a:solidFill>
                  <a:srgbClr val="4D4D4D"/>
                </a:solidFill>
                <a:latin typeface="Arial" panose="020B0604020202020204" pitchFamily="34" charset="0"/>
                <a:ea typeface="華康中圓體" pitchFamily="49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Font typeface="Tahoma" panose="020B0604030504040204" pitchFamily="34" charset="0"/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華康中圓體" pitchFamily="49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har char="–"/>
              <a:defRPr sz="2200">
                <a:solidFill>
                  <a:srgbClr val="008000"/>
                </a:solidFill>
                <a:latin typeface="Times New Roman" panose="02020603050405020304" pitchFamily="18" charset="0"/>
                <a:ea typeface="華康中黑體" pitchFamily="49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9pPr>
          </a:lstStyle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扬州</a:t>
            </a:r>
            <a:r>
              <a:rPr lang="zh-CN" altLang="en-US" sz="18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市工业百强企业</a:t>
            </a:r>
            <a:endParaRPr lang="en-US" altLang="zh-CN" sz="18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扬州</a:t>
            </a:r>
            <a:r>
              <a:rPr lang="zh-CN" altLang="en-US" sz="18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市十佳纳税企业</a:t>
            </a:r>
            <a:endParaRPr lang="en-US" altLang="zh-CN" sz="18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扬州</a:t>
            </a:r>
            <a:r>
              <a:rPr lang="zh-CN" altLang="en-US" sz="18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市高新技术</a:t>
            </a: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企业</a:t>
            </a:r>
            <a:endParaRPr lang="en-US" altLang="zh-CN" sz="1800" dirty="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优质成长型企业 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8"/>
          <p:cNvSpPr txBox="1">
            <a:spLocks noChangeArrowheads="1"/>
          </p:cNvSpPr>
          <p:nvPr/>
        </p:nvSpPr>
        <p:spPr bwMode="auto">
          <a:xfrm>
            <a:off x="4506417" y="580471"/>
            <a:ext cx="4000500" cy="154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buFont typeface="Webdings" panose="05030102010509060703" pitchFamily="18" charset="2"/>
              <a:buChar char="&lt;"/>
              <a:defRPr sz="3200">
                <a:solidFill>
                  <a:srgbClr val="000066"/>
                </a:solidFill>
                <a:latin typeface="Arial" panose="020B0604020202020204" pitchFamily="34" charset="0"/>
                <a:ea typeface="華康中圓體" pitchFamily="49" charset="-122"/>
              </a:defRPr>
            </a:lvl1pPr>
            <a:lvl2pPr marL="742950" indent="-285750" eaLnBrk="0" hangingPunct="0">
              <a:lnSpc>
                <a:spcPct val="115000"/>
              </a:lnSpc>
              <a:spcBef>
                <a:spcPct val="10000"/>
              </a:spcBef>
              <a:buFont typeface="Webdings" panose="05030102010509060703" pitchFamily="18" charset="2"/>
              <a:buChar char="="/>
              <a:defRPr sz="2800">
                <a:solidFill>
                  <a:srgbClr val="4D4D4D"/>
                </a:solidFill>
                <a:latin typeface="Arial" panose="020B0604020202020204" pitchFamily="34" charset="0"/>
                <a:ea typeface="華康中圓體" pitchFamily="49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10000"/>
              </a:spcBef>
              <a:buFont typeface="Tahoma" panose="020B0604030504040204" pitchFamily="34" charset="0"/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華康中圓體" pitchFamily="49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Char char="–"/>
              <a:defRPr sz="2200">
                <a:solidFill>
                  <a:srgbClr val="008000"/>
                </a:solidFill>
                <a:latin typeface="Times New Roman" panose="02020603050405020304" pitchFamily="18" charset="0"/>
                <a:ea typeface="華康中黑體" pitchFamily="49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PMingLiU" pitchFamily="18" charset="-120"/>
              </a:defRPr>
            </a:lvl9pPr>
          </a:lstStyle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奖项</a:t>
            </a:r>
            <a:endParaRPr lang="en-US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客户</a:t>
            </a:r>
            <a:r>
              <a:rPr lang="zh-CN" altLang="en-US" sz="18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最佳合作奖</a:t>
            </a:r>
            <a:endParaRPr lang="en-US" altLang="zh-CN" sz="18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江苏省</a:t>
            </a:r>
            <a:r>
              <a:rPr lang="zh-CN" altLang="en-US" sz="1800" dirty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科学技术</a:t>
            </a: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奖</a:t>
            </a:r>
            <a:endParaRPr lang="en-US" altLang="zh-CN" sz="1800" dirty="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电子标签优秀企业</a:t>
            </a:r>
            <a:endParaRPr lang="en-US" altLang="zh-CN" sz="1800" dirty="0" smtClean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50000"/>
              </a:spcBef>
              <a:buFontTx/>
              <a:buChar char="-"/>
            </a:pP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中国</a:t>
            </a:r>
            <a:r>
              <a:rPr lang="en-US" altLang="zh-CN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RFID</a:t>
            </a:r>
            <a:r>
              <a:rPr lang="zh-CN" altLang="en-US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领先企业奖</a:t>
            </a:r>
            <a:r>
              <a:rPr lang="en-US" altLang="zh-CN" sz="1800" dirty="0" smtClean="0">
                <a:solidFill>
                  <a:schemeClr val="tx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</a:t>
            </a:r>
            <a:endParaRPr lang="en-US" altLang="zh-CN" sz="1800" dirty="0">
              <a:solidFill>
                <a:schemeClr val="tx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0" name="图片 9" descr="C:\Users\1189\AppData\Local\Temp\WeChat Files\04a53e2012e5d96796bc27ea416745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56002"/>
            <a:ext cx="2314124" cy="143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10" descr="C:\Users\1189\AppData\Local\Temp\WeChat Files\a4ddeffd6067a1340c3a2c6b43a1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5" y="2143302"/>
            <a:ext cx="2314124" cy="143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r="2545" b="11365"/>
          <a:stretch>
            <a:fillRect/>
          </a:stretch>
        </p:blipFill>
        <p:spPr bwMode="auto">
          <a:xfrm>
            <a:off x="5076056" y="2156002"/>
            <a:ext cx="1872208" cy="2956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6" y="3612657"/>
            <a:ext cx="2314124" cy="150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12657"/>
            <a:ext cx="2294210" cy="150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45" y="2143302"/>
            <a:ext cx="1698996" cy="14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88" y="3614450"/>
            <a:ext cx="1754510" cy="149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公司的产品应用</a:t>
            </a:r>
            <a:endParaRPr sz="2400" b="1" kern="0" dirty="0">
              <a:solidFill>
                <a:sysClr val="windowText" lastClr="000000"/>
              </a:solidFill>
              <a:latin typeface="+mn-lt"/>
              <a:ea typeface="Avenir Black"/>
              <a:cs typeface="Avenir Black"/>
              <a:sym typeface="Avenir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769" y="516512"/>
            <a:ext cx="8435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、产品追溯，防伪；信息记录，生产管控；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1922595"/>
            <a:ext cx="8435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、零售业，仓储管理；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93" y="2256335"/>
            <a:ext cx="2448272" cy="112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8" y="2267661"/>
            <a:ext cx="2292696" cy="1123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14" y="2267661"/>
            <a:ext cx="2586406" cy="1123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0782" y="3369359"/>
            <a:ext cx="8435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、车辆识别，收费；公交卡；身份管理；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8" y="857542"/>
            <a:ext cx="2288734" cy="1120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14" y="857542"/>
            <a:ext cx="2586406" cy="11206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7" y="3731096"/>
            <a:ext cx="2288735" cy="131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06" y="857540"/>
            <a:ext cx="2446852" cy="1120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13" y="3731095"/>
            <a:ext cx="2586407" cy="1310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93" y="3731096"/>
            <a:ext cx="2433465" cy="131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公司的发展</a:t>
            </a:r>
            <a:endParaRPr lang="zh-CN" altLang="en-US" sz="2400" b="1" kern="0" dirty="0">
              <a:solidFill>
                <a:sysClr val="windowText" lastClr="000000"/>
              </a:solidFill>
              <a:ea typeface="Avenir Black"/>
              <a:cs typeface="Avenir Black"/>
              <a:sym typeface="Avenir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45" y="597999"/>
            <a:ext cx="4560540" cy="24881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7" y="3119356"/>
            <a:ext cx="4075758" cy="195427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3528" y="597999"/>
            <a:ext cx="4068817" cy="2488101"/>
            <a:chOff x="323528" y="597999"/>
            <a:chExt cx="4068817" cy="24881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66"/>
            <a:stretch>
              <a:fillRect/>
            </a:stretch>
          </p:blipFill>
          <p:spPr>
            <a:xfrm>
              <a:off x="323528" y="597999"/>
              <a:ext cx="4068817" cy="24881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87345" y="1291749"/>
              <a:ext cx="71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一期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82445" y="1472717"/>
              <a:ext cx="71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二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期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1445" y="1133032"/>
              <a:ext cx="71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三期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Shape 372"/>
          <p:cNvSpPr>
            <a:spLocks noChangeArrowheads="1"/>
          </p:cNvSpPr>
          <p:nvPr/>
        </p:nvSpPr>
        <p:spPr bwMode="auto">
          <a:xfrm>
            <a:off x="4469160" y="3634829"/>
            <a:ext cx="45605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 marL="20955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CC0000"/>
              </a:buClr>
              <a:buSzPct val="100000"/>
              <a:buFontTx/>
              <a:buChar char="‣"/>
            </a:pP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公司二期规划年产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RFID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标签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30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亿枚。二期厂房全部投产后，永道将成为全球产能最大的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RFID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生产商；</a:t>
            </a:r>
            <a:endParaRPr lang="zh-CN" altLang="zh-CN" sz="2000" b="1" dirty="0">
              <a:latin typeface="Helvetica" pitchFamily="34" charset="0"/>
              <a:ea typeface="宋体" panose="02010600030101010101" pitchFamily="2" charset="-122"/>
              <a:sym typeface="Avenir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" y="628650"/>
            <a:ext cx="6040439" cy="389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公司的发展</a:t>
            </a:r>
            <a:r>
              <a:rPr lang="en-US" altLang="zh-CN" sz="2000" kern="0" dirty="0" smtClean="0">
                <a:solidFill>
                  <a:sysClr val="windowText" lastClr="000000"/>
                </a:solidFill>
                <a:ea typeface="Avenir Black"/>
                <a:cs typeface="Avenir Black"/>
                <a:sym typeface="Avenir Black"/>
              </a:rPr>
              <a:t>---</a:t>
            </a:r>
            <a:r>
              <a:rPr lang="zh-CN" altLang="en-US" sz="2000" kern="0" dirty="0" smtClean="0">
                <a:solidFill>
                  <a:sysClr val="windowText" lastClr="000000"/>
                </a:solidFill>
                <a:ea typeface="Avenir Black"/>
                <a:cs typeface="Avenir Black"/>
                <a:sym typeface="Avenir Black"/>
              </a:rPr>
              <a:t>台北工厂</a:t>
            </a:r>
            <a:endParaRPr lang="zh-CN" altLang="en-US" sz="2000" kern="0" dirty="0">
              <a:solidFill>
                <a:sysClr val="windowText" lastClr="000000"/>
              </a:solidFill>
              <a:ea typeface="Avenir Black"/>
              <a:cs typeface="Avenir Black"/>
              <a:sym typeface="Avenir Black"/>
            </a:endParaRPr>
          </a:p>
        </p:txBody>
      </p:sp>
      <p:sp>
        <p:nvSpPr>
          <p:cNvPr id="15" name="Shape 341"/>
          <p:cNvSpPr/>
          <p:nvPr/>
        </p:nvSpPr>
        <p:spPr>
          <a:xfrm>
            <a:off x="6057901" y="615950"/>
            <a:ext cx="3149600" cy="30952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28600" indent="-228600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D94040"/>
              </a:buClr>
              <a:buFontTx/>
              <a:buChar char="‣"/>
              <a:defRPr/>
            </a:pPr>
            <a:r>
              <a:rPr lang="zh-CN" altLang="en-US" sz="1400" kern="0" dirty="0" smtClean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台湾工厂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有</a:t>
            </a:r>
            <a:r>
              <a:rPr lang="en-US" altLang="zh-CN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2</a:t>
            </a:r>
            <a:r>
              <a:rPr lang="zh-CN" altLang="en-US" sz="1400" kern="0" dirty="0" smtClean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期，总面积</a:t>
            </a:r>
            <a:r>
              <a:rPr lang="en-US" altLang="zh-CN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5000㎡</a:t>
            </a:r>
            <a:r>
              <a:rPr lang="zh-CN" altLang="en-US" sz="1400" kern="0" dirty="0" smtClean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。</a:t>
            </a:r>
            <a:endParaRPr lang="en-US" altLang="zh-CN" sz="1400" kern="0" dirty="0" smtClean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228600" indent="-228600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D94040"/>
              </a:buClr>
              <a:buFontTx/>
              <a:buChar char="‣"/>
              <a:defRPr/>
            </a:pPr>
            <a:r>
              <a:rPr lang="zh-CN" altLang="en-US" sz="1400" kern="0" dirty="0" smtClean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工厂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布局如下：</a:t>
            </a:r>
            <a:endParaRPr lang="en-US" altLang="zh-CN"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551180" lvl="1" indent="-170180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1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期：绑定、贴合区域，</a:t>
            </a:r>
            <a:endParaRPr lang="en-US"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381000" lvl="1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lang="zh-TW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   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最大年产能：</a:t>
            </a:r>
            <a:r>
              <a:rPr 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 </a:t>
            </a:r>
            <a:r>
              <a:rPr lang="en-US" altLang="zh-TW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10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亿枚</a:t>
            </a:r>
            <a:endParaRPr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551180" lvl="1" indent="-170180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2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期：绑定、贴合区域，</a:t>
            </a:r>
            <a:endParaRPr lang="en-US" altLang="zh-CN"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381000" lvl="1" eaLnBrk="1" fontAlgn="auto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   最大年产能： </a:t>
            </a:r>
            <a:r>
              <a:rPr lang="en-US" altLang="zh-CN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20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亿枚</a:t>
            </a:r>
            <a:endParaRPr lang="zh-CN" altLang="en-US"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228600" indent="-228600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D94040"/>
              </a:buClr>
              <a:buFontTx/>
              <a:buChar char="‣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大楼最大年产能：</a:t>
            </a:r>
            <a:r>
              <a:rPr lang="en-US" altLang="zh-CN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30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亿枚</a:t>
            </a:r>
            <a:endParaRPr lang="en-US" altLang="zh-CN"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228600" indent="-228600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D94040"/>
              </a:buClr>
              <a:buFontTx/>
              <a:buChar char="‣"/>
              <a:defRPr/>
            </a:pPr>
            <a:r>
              <a:rPr lang="en-US" altLang="zh-TW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2021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年</a:t>
            </a:r>
            <a:r>
              <a:rPr lang="en-US" altLang="zh-CN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2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月取得</a:t>
            </a:r>
            <a:r>
              <a:rPr lang="en-US" altLang="zh-TW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ISO 9001:2015</a:t>
            </a:r>
            <a:r>
              <a:rPr lang="zh-TW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认证</a:t>
            </a:r>
            <a:endParaRPr lang="en-US" altLang="zh-CN"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marL="228600" indent="-228600" eaLnBrk="1" fontAlgn="auto" hangingPunct="1">
              <a:spcBef>
                <a:spcPts val="700"/>
              </a:spcBef>
              <a:spcAft>
                <a:spcPts val="0"/>
              </a:spcAft>
              <a:buClr>
                <a:srgbClr val="D94040"/>
              </a:buClr>
              <a:buFontTx/>
              <a:buChar char="‣"/>
              <a:defRPr/>
            </a:pPr>
            <a:r>
              <a:rPr lang="en-US" altLang="zh-TW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2022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年</a:t>
            </a:r>
            <a:r>
              <a:rPr lang="en-US" altLang="zh-CN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2</a:t>
            </a:r>
            <a:r>
              <a:rPr lang="zh-CN" altLang="en-US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月</a:t>
            </a:r>
            <a:r>
              <a:rPr lang="zh-CN" altLang="en-US" sz="1400" kern="0" dirty="0" smtClean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取得</a:t>
            </a:r>
            <a:endParaRPr lang="en-US" altLang="zh-CN" sz="1400" kern="0" dirty="0" smtClean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rgbClr val="D94040"/>
              </a:buClr>
              <a:defRPr/>
            </a:pPr>
            <a:r>
              <a:rPr lang="en-US" altLang="zh-TW" sz="1400" kern="0" dirty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 </a:t>
            </a:r>
            <a:r>
              <a:rPr lang="en-US" altLang="zh-TW" sz="1400" kern="0" dirty="0" smtClean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   ISO14001:2015 / ISO 45001</a:t>
            </a:r>
            <a:r>
              <a:rPr lang="zh-CN" altLang="en-US" sz="1400" kern="0" dirty="0" smtClean="0">
                <a:solidFill>
                  <a:sysClr val="windowText" lastClr="000000"/>
                </a:solidFill>
                <a:ea typeface="Avenir Medium"/>
                <a:cs typeface="Avenir Medium"/>
                <a:sym typeface="Avenir Medium"/>
              </a:rPr>
              <a:t>认证</a:t>
            </a:r>
            <a:endParaRPr lang="en-US" altLang="zh-TW" sz="1400" kern="0" dirty="0" smtClean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  <a:p>
            <a:pPr eaLnBrk="1" fontAlgn="auto" hangingPunct="1">
              <a:spcBef>
                <a:spcPts val="700"/>
              </a:spcBef>
              <a:spcAft>
                <a:spcPts val="0"/>
              </a:spcAft>
              <a:buClr>
                <a:srgbClr val="D94040"/>
              </a:buClr>
              <a:defRPr/>
            </a:pPr>
            <a:endParaRPr sz="1400" kern="0" dirty="0">
              <a:solidFill>
                <a:sysClr val="windowText" lastClr="000000"/>
              </a:solidFill>
              <a:ea typeface="Avenir Medium"/>
              <a:cs typeface="Avenir Medium"/>
              <a:sym typeface="Avenir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我们的工作环境</a:t>
            </a:r>
            <a:endParaRPr lang="zh-CN" altLang="en-US" sz="2400" b="1" kern="0" dirty="0">
              <a:solidFill>
                <a:sysClr val="windowText" lastClr="000000"/>
              </a:solidFill>
              <a:ea typeface="Avenir Black"/>
              <a:cs typeface="Avenir Black"/>
              <a:sym typeface="Avenir Black"/>
            </a:endParaRPr>
          </a:p>
        </p:txBody>
      </p:sp>
      <p:pic>
        <p:nvPicPr>
          <p:cNvPr id="4" name="图片 9" descr="QQ截图2018122813265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32" y="609797"/>
            <a:ext cx="2731932" cy="1655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0" descr="图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16" y="612630"/>
            <a:ext cx="2774636" cy="1666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0732" y="2315750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办公大楼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6491" y="2315750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无尘车间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6491" y="4593713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茶水间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16" y="2774815"/>
            <a:ext cx="2774635" cy="1706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94" y="2768888"/>
            <a:ext cx="2816906" cy="1713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85881" y="4541425"/>
            <a:ext cx="1188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休息区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6"/>
          <p:cNvSpPr>
            <a:spLocks noChangeArrowheads="1"/>
          </p:cNvSpPr>
          <p:nvPr/>
        </p:nvSpPr>
        <p:spPr bwMode="auto">
          <a:xfrm>
            <a:off x="323850" y="474663"/>
            <a:ext cx="8424863" cy="7302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083" name="Shape 193"/>
          <p:cNvSpPr>
            <a:spLocks noChangeArrowheads="1"/>
          </p:cNvSpPr>
          <p:nvPr/>
        </p:nvSpPr>
        <p:spPr bwMode="auto">
          <a:xfrm>
            <a:off x="346075" y="95250"/>
            <a:ext cx="82089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永道射频</a:t>
            </a:r>
            <a:r>
              <a:rPr lang="en-US" altLang="zh-CN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-</a:t>
            </a: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宿舍环境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46084" name="文本框 49"/>
          <p:cNvSpPr txBox="1">
            <a:spLocks noChangeArrowheads="1"/>
          </p:cNvSpPr>
          <p:nvPr/>
        </p:nvSpPr>
        <p:spPr bwMode="auto">
          <a:xfrm>
            <a:off x="150813" y="571500"/>
            <a:ext cx="4090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kumimoji="1" lang="zh-CN" altLang="en-US" sz="1600" b="1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优越的宿舍环境：公寓式宿舍，四人间</a:t>
            </a:r>
            <a:endParaRPr kumimoji="1" lang="en-US" altLang="zh-CN" sz="1600" b="1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28688"/>
            <a:ext cx="2360613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920750"/>
            <a:ext cx="394652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938213"/>
            <a:ext cx="2170113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6"/>
          <p:cNvSpPr>
            <a:spLocks noChangeArrowheads="1"/>
          </p:cNvSpPr>
          <p:nvPr/>
        </p:nvSpPr>
        <p:spPr bwMode="auto">
          <a:xfrm>
            <a:off x="323850" y="474663"/>
            <a:ext cx="8424863" cy="7302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107" name="Shape 193"/>
          <p:cNvSpPr>
            <a:spLocks noChangeArrowheads="1"/>
          </p:cNvSpPr>
          <p:nvPr/>
        </p:nvSpPr>
        <p:spPr bwMode="auto">
          <a:xfrm>
            <a:off x="346075" y="95250"/>
            <a:ext cx="82089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永道射频</a:t>
            </a:r>
            <a:r>
              <a:rPr lang="en-US" altLang="zh-CN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-</a:t>
            </a: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宿舍环境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"/>
          <a:stretch>
            <a:fillRect/>
          </a:stretch>
        </p:blipFill>
        <p:spPr bwMode="auto">
          <a:xfrm>
            <a:off x="4114800" y="585788"/>
            <a:ext cx="2374900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/>
          <a:stretch>
            <a:fillRect/>
          </a:stretch>
        </p:blipFill>
        <p:spPr bwMode="auto">
          <a:xfrm>
            <a:off x="4114800" y="2644775"/>
            <a:ext cx="2374900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8" r="23669"/>
          <a:stretch>
            <a:fillRect/>
          </a:stretch>
        </p:blipFill>
        <p:spPr bwMode="auto">
          <a:xfrm>
            <a:off x="1784350" y="2662238"/>
            <a:ext cx="1931988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" b="13103"/>
          <a:stretch>
            <a:fillRect/>
          </a:stretch>
        </p:blipFill>
        <p:spPr bwMode="auto">
          <a:xfrm>
            <a:off x="1800225" y="585788"/>
            <a:ext cx="1927225" cy="20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eaLnBrk="1" fontAlgn="auto" hangingPunct="1">
              <a:spcAft>
                <a:spcPts val="0"/>
              </a:spcAft>
              <a:defRPr sz="1800"/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发展历程</a:t>
            </a:r>
            <a:endParaRPr lang="en-US" sz="24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20" name="pasted-image.pdf"/>
          <p:cNvPicPr/>
          <p:nvPr/>
        </p:nvPicPr>
        <p:blipFill>
          <a:blip r:embed="rId1"/>
          <a:stretch>
            <a:fillRect/>
          </a:stretch>
        </p:blipFill>
        <p:spPr>
          <a:xfrm rot="741838">
            <a:off x="94271" y="958206"/>
            <a:ext cx="9002621" cy="288108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152400" dist="94136" dir="9228079" rotWithShape="0">
              <a:srgbClr val="000000">
                <a:alpha val="38314"/>
              </a:srgbClr>
            </a:outerShdw>
          </a:effectLst>
        </p:spPr>
      </p:pic>
      <p:sp>
        <p:nvSpPr>
          <p:cNvPr id="121" name="爆炸形 1 120"/>
          <p:cNvSpPr/>
          <p:nvPr/>
        </p:nvSpPr>
        <p:spPr>
          <a:xfrm>
            <a:off x="7160078" y="120650"/>
            <a:ext cx="1931987" cy="1790700"/>
          </a:xfrm>
          <a:prstGeom prst="irregularSeal1">
            <a:avLst/>
          </a:prstGeom>
          <a:solidFill>
            <a:srgbClr val="FFFFFF"/>
          </a:solidFill>
          <a:ln w="25400" cap="flat">
            <a:solidFill>
              <a:srgbClr val="A3B2C1"/>
            </a:solidFill>
            <a:prstDash val="solid"/>
            <a:bevel/>
          </a:ln>
          <a:effectLst/>
        </p:spPr>
        <p:txBody>
          <a:bodyPr lIns="45719" tIns="45719" rIns="45719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Shape 247"/>
          <p:cNvSpPr/>
          <p:nvPr/>
        </p:nvSpPr>
        <p:spPr>
          <a:xfrm flipH="1">
            <a:off x="1054315" y="2374419"/>
            <a:ext cx="0" cy="636588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1" i="0" u="none" strike="noStrike" kern="0" cap="none" spc="0" normalizeH="0" baseline="0" noProof="0">
              <a:ln>
                <a:noFill/>
              </a:ln>
              <a:solidFill>
                <a:srgbClr val="82828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23" name="Shape 248"/>
          <p:cNvSpPr>
            <a:spLocks noChangeArrowheads="1"/>
          </p:cNvSpPr>
          <p:nvPr/>
        </p:nvSpPr>
        <p:spPr bwMode="auto">
          <a:xfrm>
            <a:off x="388028" y="1496532"/>
            <a:ext cx="71913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i="1" smtClean="0">
                <a:solidFill>
                  <a:srgbClr val="FFFFFF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2000</a:t>
            </a:r>
            <a:endParaRPr lang="zh-CN" altLang="zh-CN" sz="1400" i="1" smtClean="0">
              <a:solidFill>
                <a:srgbClr val="FFFFFF"/>
              </a:solidFill>
              <a:latin typeface="Avenir Black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24" name="Shape 249"/>
          <p:cNvSpPr>
            <a:spLocks noChangeArrowheads="1"/>
          </p:cNvSpPr>
          <p:nvPr/>
        </p:nvSpPr>
        <p:spPr bwMode="auto">
          <a:xfrm>
            <a:off x="316590" y="1733069"/>
            <a:ext cx="13890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smtClean="0">
                <a:solidFill>
                  <a:srgbClr val="0D0D0D"/>
                </a:solidFill>
                <a:ea typeface="DFKai-SB" pitchFamily="65" charset="-120"/>
              </a:rPr>
              <a:t>第一家</a:t>
            </a:r>
            <a:r>
              <a:rPr lang="zh-TW" altLang="en-US" sz="1200" smtClean="0">
                <a:solidFill>
                  <a:srgbClr val="0D0D0D"/>
                </a:solidFill>
                <a:ea typeface="DFKai-SB" pitchFamily="65" charset="-120"/>
              </a:rPr>
              <a:t>參</a:t>
            </a:r>
            <a:r>
              <a:rPr lang="zh-CN" altLang="en-US" sz="1200" smtClean="0">
                <a:solidFill>
                  <a:srgbClr val="0D0D0D"/>
                </a:solidFill>
                <a:ea typeface="DFKai-SB" pitchFamily="65" charset="-120"/>
              </a:rPr>
              <a:t>与</a:t>
            </a:r>
            <a:r>
              <a:rPr lang="en-US" altLang="zh-CN" sz="1200" smtClean="0">
                <a:solidFill>
                  <a:srgbClr val="0D0D0D"/>
                </a:solidFill>
                <a:ea typeface="DFKai-SB" pitchFamily="65" charset="-120"/>
              </a:rPr>
              <a:t> MIT AUTO-ID Center</a:t>
            </a:r>
            <a:r>
              <a:rPr lang="zh-CN" altLang="en-US" sz="1200" smtClean="0">
                <a:solidFill>
                  <a:srgbClr val="0D0D0D"/>
                </a:solidFill>
                <a:ea typeface="DFKai-SB" pitchFamily="65" charset="-120"/>
              </a:rPr>
              <a:t>的亚洲公司</a:t>
            </a:r>
            <a:endParaRPr lang="en-US" altLang="zh-CN" sz="1200" smtClean="0">
              <a:solidFill>
                <a:srgbClr val="0D0D0D"/>
              </a:solidFill>
              <a:ea typeface="DFKai-SB" pitchFamily="65" charset="-120"/>
            </a:endParaRPr>
          </a:p>
        </p:txBody>
      </p:sp>
      <p:grpSp>
        <p:nvGrpSpPr>
          <p:cNvPr id="125" name="Group 252"/>
          <p:cNvGrpSpPr/>
          <p:nvPr/>
        </p:nvGrpSpPr>
        <p:grpSpPr bwMode="auto">
          <a:xfrm>
            <a:off x="286428" y="712307"/>
            <a:ext cx="1317625" cy="741362"/>
            <a:chOff x="-76200" y="-50800"/>
            <a:chExt cx="1317206" cy="741229"/>
          </a:xfrm>
        </p:grpSpPr>
        <p:pic>
          <p:nvPicPr>
            <p:cNvPr id="126" name="image1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64807" cy="538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圖片 24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-50800"/>
              <a:ext cx="1317207" cy="74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8" name="Group 255" descr="Chamber photo"/>
          <p:cNvGrpSpPr/>
          <p:nvPr/>
        </p:nvGrpSpPr>
        <p:grpSpPr bwMode="auto">
          <a:xfrm>
            <a:off x="433620" y="3531993"/>
            <a:ext cx="914400" cy="1479550"/>
            <a:chOff x="-76200" y="-50800"/>
            <a:chExt cx="914400" cy="1479498"/>
          </a:xfrm>
        </p:grpSpPr>
        <p:pic>
          <p:nvPicPr>
            <p:cNvPr id="129" name="image10.jpg" descr="Chamber pho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2000" cy="1276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圖片 25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-50800"/>
              <a:ext cx="914400" cy="147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1" name="Shape 256"/>
          <p:cNvSpPr/>
          <p:nvPr/>
        </p:nvSpPr>
        <p:spPr>
          <a:xfrm flipV="1">
            <a:off x="1476608" y="3284343"/>
            <a:ext cx="0" cy="636588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1" i="0" u="none" strike="noStrike" kern="0" cap="none" spc="0" normalizeH="0" baseline="0" noProof="0">
              <a:ln>
                <a:noFill/>
              </a:ln>
              <a:solidFill>
                <a:srgbClr val="82828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32" name="Shape 257"/>
          <p:cNvSpPr/>
          <p:nvPr/>
        </p:nvSpPr>
        <p:spPr>
          <a:xfrm>
            <a:off x="1390883" y="3938393"/>
            <a:ext cx="717550" cy="2159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1400" i="1">
                <a:solidFill>
                  <a:srgbClr val="70707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914400">
              <a:defRPr sz="1800" i="0">
                <a:solidFill>
                  <a:srgbClr val="000000"/>
                </a:solidFill>
              </a:defRPr>
            </a:pPr>
            <a:r>
              <a:rPr sz="1800" b="1" i="0" kern="0" dirty="0">
                <a:solidFill>
                  <a:srgbClr val="FFFFFF">
                    <a:lumMod val="50000"/>
                  </a:srgbClr>
                </a:solidFill>
                <a:latin typeface="Helvetica"/>
                <a:ea typeface="+mn-ea"/>
              </a:rPr>
              <a:t>2003</a:t>
            </a:r>
            <a:endParaRPr sz="1800" b="1" i="0" kern="0" dirty="0">
              <a:solidFill>
                <a:srgbClr val="FFFFFF">
                  <a:lumMod val="50000"/>
                </a:srgbClr>
              </a:solidFill>
              <a:latin typeface="Helvetica"/>
              <a:ea typeface="+mn-ea"/>
            </a:endParaRPr>
          </a:p>
        </p:txBody>
      </p:sp>
      <p:sp>
        <p:nvSpPr>
          <p:cNvPr id="133" name="Shape 258"/>
          <p:cNvSpPr>
            <a:spLocks noChangeArrowheads="1"/>
          </p:cNvSpPr>
          <p:nvPr/>
        </p:nvSpPr>
        <p:spPr bwMode="auto">
          <a:xfrm>
            <a:off x="1387708" y="4162231"/>
            <a:ext cx="893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smtClean="0">
                <a:solidFill>
                  <a:srgbClr val="0D0D0D"/>
                </a:solidFill>
                <a:ea typeface="DFKai-SB" pitchFamily="65" charset="-120"/>
              </a:rPr>
              <a:t>EPC global</a:t>
            </a:r>
            <a:r>
              <a:rPr lang="zh-TW" altLang="en-US" sz="1200" smtClean="0">
                <a:solidFill>
                  <a:srgbClr val="0D0D0D"/>
                </a:solidFill>
                <a:ea typeface="DFKai-SB" pitchFamily="65" charset="-120"/>
              </a:rPr>
              <a:t> </a:t>
            </a:r>
            <a:r>
              <a:rPr lang="zh-CN" altLang="en-US" sz="1200" smtClean="0">
                <a:solidFill>
                  <a:srgbClr val="0D0D0D"/>
                </a:solidFill>
                <a:ea typeface="DFKai-SB" pitchFamily="65" charset="-120"/>
              </a:rPr>
              <a:t>创</a:t>
            </a:r>
            <a:r>
              <a:rPr lang="zh-TW" altLang="en-US" sz="1200" smtClean="0">
                <a:solidFill>
                  <a:srgbClr val="0D0D0D"/>
                </a:solidFill>
                <a:ea typeface="DFKai-SB" pitchFamily="65" charset="-120"/>
              </a:rPr>
              <a:t>始</a:t>
            </a:r>
            <a:r>
              <a:rPr lang="zh-CN" altLang="en-US" sz="1200" smtClean="0">
                <a:solidFill>
                  <a:srgbClr val="0D0D0D"/>
                </a:solidFill>
                <a:ea typeface="DFKai-SB" pitchFamily="65" charset="-120"/>
              </a:rPr>
              <a:t>会员</a:t>
            </a:r>
            <a:endParaRPr lang="en-US" altLang="zh-CN" sz="1200" smtClean="0">
              <a:solidFill>
                <a:srgbClr val="0D0D0D"/>
              </a:solidFill>
              <a:ea typeface="DFKai-SB" pitchFamily="65" charset="-120"/>
            </a:endParaRPr>
          </a:p>
        </p:txBody>
      </p:sp>
      <p:sp>
        <p:nvSpPr>
          <p:cNvPr id="134" name="Shape 259"/>
          <p:cNvSpPr/>
          <p:nvPr/>
        </p:nvSpPr>
        <p:spPr>
          <a:xfrm>
            <a:off x="2390098" y="2417547"/>
            <a:ext cx="0" cy="636588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35" name="Shape 260"/>
          <p:cNvSpPr>
            <a:spLocks noChangeArrowheads="1"/>
          </p:cNvSpPr>
          <p:nvPr/>
        </p:nvSpPr>
        <p:spPr bwMode="auto">
          <a:xfrm>
            <a:off x="2275798" y="1893854"/>
            <a:ext cx="7175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i="1" smtClean="0">
                <a:solidFill>
                  <a:srgbClr val="FFFFFF"/>
                </a:solidFill>
                <a:latin typeface="Avenir Black" pitchFamily="34" charset="0"/>
                <a:ea typeface="宋体" panose="02010600030101010101" pitchFamily="2" charset="-122"/>
                <a:sym typeface="Avenir Black" pitchFamily="34" charset="0"/>
              </a:rPr>
              <a:t>2006</a:t>
            </a:r>
            <a:endParaRPr lang="zh-CN" altLang="zh-CN" sz="1400" i="1" smtClean="0">
              <a:solidFill>
                <a:srgbClr val="FFFFFF"/>
              </a:solidFill>
              <a:latin typeface="Avenir Black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36" name="Shape 261"/>
          <p:cNvSpPr/>
          <p:nvPr/>
        </p:nvSpPr>
        <p:spPr>
          <a:xfrm>
            <a:off x="2047198" y="1641260"/>
            <a:ext cx="1165225" cy="55403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1200"/>
            </a:lvl1pPr>
          </a:lstStyle>
          <a:p>
            <a:pPr defTabSz="914400">
              <a:buClr>
                <a:srgbClr val="000000"/>
              </a:buClr>
              <a:defRPr/>
            </a:pPr>
            <a:r>
              <a:rPr lang="zh-CN" altLang="en-US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亚</a:t>
            </a:r>
            <a:r>
              <a:rPr lang="zh-TW" altLang="en-US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洲第一座</a:t>
            </a:r>
            <a:r>
              <a:rPr lang="en-US" altLang="zh-TW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 EPC</a:t>
            </a:r>
            <a:r>
              <a:rPr lang="zh-CN" altLang="en-US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TW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global </a:t>
            </a:r>
            <a:r>
              <a:rPr lang="zh-CN" altLang="en-US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认证</a:t>
            </a:r>
            <a:r>
              <a:rPr lang="zh-TW" altLang="en-US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之</a:t>
            </a:r>
            <a:r>
              <a:rPr lang="en-US" altLang="zh-TW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RFID</a:t>
            </a:r>
            <a:r>
              <a:rPr lang="zh-TW" altLang="en-US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DFKai-SB" pitchFamily="65" charset="-120"/>
                <a:cs typeface="Arial" panose="020B0604020202020204"/>
                <a:sym typeface="Arial" panose="020B0604020202020204"/>
              </a:rPr>
              <a:t>驗測中心</a:t>
            </a:r>
            <a:endParaRPr lang="en-US" altLang="zh-CN" kern="0" dirty="0">
              <a:solidFill>
                <a:srgbClr val="000000">
                  <a:lumMod val="95000"/>
                  <a:lumOff val="5000"/>
                </a:srgbClr>
              </a:solidFill>
              <a:latin typeface="Arial" panose="020B0604020202020204" pitchFamily="34" charset="0"/>
              <a:ea typeface="DFKai-SB" pitchFamily="65" charset="-12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Shape 262"/>
          <p:cNvSpPr/>
          <p:nvPr/>
        </p:nvSpPr>
        <p:spPr>
          <a:xfrm>
            <a:off x="3695478" y="2353154"/>
            <a:ext cx="0" cy="941388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38" name="Shape 263"/>
          <p:cNvSpPr/>
          <p:nvPr/>
        </p:nvSpPr>
        <p:spPr>
          <a:xfrm>
            <a:off x="3212424" y="1591778"/>
            <a:ext cx="717550" cy="2159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1400" i="1">
                <a:solidFill>
                  <a:srgbClr val="70707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914400">
              <a:defRPr sz="1800" i="0">
                <a:solidFill>
                  <a:srgbClr val="000000"/>
                </a:solidFill>
              </a:defRPr>
            </a:pPr>
            <a:r>
              <a:rPr sz="1800" b="1" i="0" kern="0" dirty="0">
                <a:solidFill>
                  <a:srgbClr val="FFFFFF">
                    <a:lumMod val="50000"/>
                  </a:srgbClr>
                </a:solidFill>
                <a:latin typeface="Helvetica"/>
                <a:ea typeface="+mn-ea"/>
              </a:rPr>
              <a:t>2007</a:t>
            </a:r>
            <a:endParaRPr sz="1800" b="1" i="0" kern="0" dirty="0">
              <a:solidFill>
                <a:srgbClr val="FFFFFF">
                  <a:lumMod val="50000"/>
                </a:srgbClr>
              </a:solidFill>
              <a:latin typeface="Helvetica"/>
              <a:ea typeface="+mn-ea"/>
            </a:endParaRPr>
          </a:p>
        </p:txBody>
      </p:sp>
      <p:sp>
        <p:nvSpPr>
          <p:cNvPr id="139" name="Shape 264"/>
          <p:cNvSpPr>
            <a:spLocks noChangeArrowheads="1"/>
          </p:cNvSpPr>
          <p:nvPr/>
        </p:nvSpPr>
        <p:spPr bwMode="auto">
          <a:xfrm>
            <a:off x="3212424" y="1882627"/>
            <a:ext cx="1389258" cy="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 smtClean="0">
                <a:solidFill>
                  <a:srgbClr val="0D0D0D"/>
                </a:solidFill>
                <a:ea typeface="DFKai-SB" pitchFamily="65" charset="-120"/>
              </a:rPr>
              <a:t>成立永道射頻</a:t>
            </a:r>
            <a:r>
              <a:rPr lang="zh-CN" altLang="en-US" sz="1200" dirty="0" smtClean="0">
                <a:solidFill>
                  <a:srgbClr val="0D0D0D"/>
                </a:solidFill>
                <a:ea typeface="DFKai-SB" pitchFamily="65" charset="-120"/>
              </a:rPr>
              <a:t>技术股份有限公司</a:t>
            </a:r>
            <a:r>
              <a:rPr lang="zh-TW" altLang="en-US" sz="1200" dirty="0" smtClean="0">
                <a:solidFill>
                  <a:srgbClr val="0D0D0D"/>
                </a:solidFill>
                <a:ea typeface="DFKai-SB" pitchFamily="65" charset="-120"/>
              </a:rPr>
              <a:t>，</a:t>
            </a:r>
            <a:r>
              <a:rPr lang="zh-CN" altLang="en-US" sz="1200" dirty="0" smtClean="0">
                <a:solidFill>
                  <a:srgbClr val="0D0D0D"/>
                </a:solidFill>
                <a:ea typeface="DFKai-SB" pitchFamily="65" charset="-120"/>
              </a:rPr>
              <a:t>两</a:t>
            </a:r>
            <a:r>
              <a:rPr lang="zh-TW" altLang="en-US" sz="1200" dirty="0" smtClean="0">
                <a:solidFill>
                  <a:srgbClr val="0D0D0D"/>
                </a:solidFill>
                <a:ea typeface="DFKai-SB" pitchFamily="65" charset="-120"/>
              </a:rPr>
              <a:t>岸最大</a:t>
            </a:r>
            <a:r>
              <a:rPr lang="en-US" altLang="zh-TW" sz="1200" dirty="0" smtClean="0">
                <a:solidFill>
                  <a:srgbClr val="0D0D0D"/>
                </a:solidFill>
                <a:ea typeface="DFKai-SB" pitchFamily="65" charset="-120"/>
              </a:rPr>
              <a:t>RFID</a:t>
            </a:r>
            <a:r>
              <a:rPr lang="zh-TW" altLang="en-US" sz="1200" dirty="0" smtClean="0">
                <a:solidFill>
                  <a:srgbClr val="0D0D0D"/>
                </a:solidFill>
                <a:ea typeface="DFKai-SB" pitchFamily="65" charset="-120"/>
              </a:rPr>
              <a:t> </a:t>
            </a:r>
            <a:r>
              <a:rPr lang="en-US" altLang="zh-TW" sz="1200" dirty="0" smtClean="0">
                <a:solidFill>
                  <a:srgbClr val="0D0D0D"/>
                </a:solidFill>
                <a:ea typeface="DFKai-SB" pitchFamily="65" charset="-120"/>
              </a:rPr>
              <a:t>Inlay</a:t>
            </a:r>
            <a:r>
              <a:rPr lang="zh-CN" altLang="en-US" sz="1200" dirty="0" smtClean="0">
                <a:solidFill>
                  <a:srgbClr val="0D0D0D"/>
                </a:solidFill>
                <a:ea typeface="DFKai-SB" pitchFamily="65" charset="-120"/>
              </a:rPr>
              <a:t>生产厂</a:t>
            </a:r>
            <a:endParaRPr lang="en-US" altLang="zh-CN" sz="1200" dirty="0" smtClean="0">
              <a:solidFill>
                <a:srgbClr val="0D0D0D"/>
              </a:solidFill>
              <a:ea typeface="DFKai-SB" pitchFamily="65" charset="-120"/>
            </a:endParaRPr>
          </a:p>
        </p:txBody>
      </p:sp>
      <p:sp>
        <p:nvSpPr>
          <p:cNvPr id="140" name="Shape 268"/>
          <p:cNvSpPr/>
          <p:nvPr/>
        </p:nvSpPr>
        <p:spPr>
          <a:xfrm flipV="1">
            <a:off x="3766005" y="3487094"/>
            <a:ext cx="0" cy="76200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41" name="Shape 269"/>
          <p:cNvSpPr/>
          <p:nvPr/>
        </p:nvSpPr>
        <p:spPr>
          <a:xfrm>
            <a:off x="3457126" y="4325521"/>
            <a:ext cx="717550" cy="2159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1400" i="1">
                <a:solidFill>
                  <a:srgbClr val="70707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914400">
              <a:defRPr sz="1800" i="0">
                <a:solidFill>
                  <a:srgbClr val="000000"/>
                </a:solidFill>
              </a:defRPr>
            </a:pPr>
            <a:r>
              <a:rPr sz="1800" b="1" i="0" kern="0" dirty="0">
                <a:solidFill>
                  <a:srgbClr val="000000"/>
                </a:solidFill>
                <a:latin typeface="Helvetica"/>
                <a:ea typeface="+mn-ea"/>
              </a:rPr>
              <a:t>2012</a:t>
            </a:r>
            <a:endParaRPr sz="1800" b="1" i="0" kern="0" dirty="0">
              <a:solidFill>
                <a:srgbClr val="000000"/>
              </a:solidFill>
              <a:latin typeface="Helvetica"/>
              <a:ea typeface="+mn-ea"/>
            </a:endParaRPr>
          </a:p>
        </p:txBody>
      </p:sp>
      <p:sp>
        <p:nvSpPr>
          <p:cNvPr id="142" name="Shape 270"/>
          <p:cNvSpPr>
            <a:spLocks noChangeArrowheads="1"/>
          </p:cNvSpPr>
          <p:nvPr/>
        </p:nvSpPr>
        <p:spPr bwMode="auto">
          <a:xfrm>
            <a:off x="3455539" y="4541421"/>
            <a:ext cx="1011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1200" dirty="0" smtClean="0">
                <a:solidFill>
                  <a:srgbClr val="C00000"/>
                </a:solidFill>
                <a:ea typeface="DFKai-SB" pitchFamily="65" charset="-120"/>
              </a:rPr>
              <a:t>1</a:t>
            </a:r>
            <a:r>
              <a:rPr lang="en-US" altLang="zh-TW" sz="1200" dirty="0" smtClean="0">
                <a:solidFill>
                  <a:srgbClr val="C00000"/>
                </a:solidFill>
                <a:ea typeface="DFKai-SB" pitchFamily="65" charset="-120"/>
              </a:rPr>
              <a:t>0</a:t>
            </a:r>
            <a:r>
              <a:rPr lang="zh-TW" altLang="en-US" sz="1200" dirty="0" smtClean="0">
                <a:solidFill>
                  <a:srgbClr val="C00000"/>
                </a:solidFill>
                <a:ea typeface="DFKai-SB" pitchFamily="65" charset="-120"/>
              </a:rPr>
              <a:t> </a:t>
            </a:r>
            <a:r>
              <a:rPr lang="zh-CN" altLang="en-US" sz="1200" dirty="0" smtClean="0">
                <a:solidFill>
                  <a:srgbClr val="C00000"/>
                </a:solidFill>
                <a:ea typeface="DFKai-SB" pitchFamily="65" charset="-120"/>
              </a:rPr>
              <a:t>亿</a:t>
            </a:r>
            <a:r>
              <a:rPr lang="zh-TW" altLang="en-US" sz="1200" dirty="0" smtClean="0">
                <a:solidFill>
                  <a:srgbClr val="000000"/>
                </a:solidFill>
                <a:ea typeface="DFKai-SB" pitchFamily="65" charset="-120"/>
              </a:rPr>
              <a:t>枚</a:t>
            </a: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 Inlays</a:t>
            </a:r>
            <a:r>
              <a:rPr lang="zh-TW" altLang="en-US" sz="1200" dirty="0" smtClean="0">
                <a:solidFill>
                  <a:srgbClr val="000000"/>
                </a:solidFill>
                <a:ea typeface="DFKai-SB" pitchFamily="65" charset="-120"/>
              </a:rPr>
              <a:t> 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累计产</a:t>
            </a:r>
            <a:r>
              <a:rPr lang="zh-TW" altLang="en-US" sz="1200" dirty="0" smtClean="0">
                <a:solidFill>
                  <a:srgbClr val="000000"/>
                </a:solidFill>
                <a:ea typeface="DFKai-SB" pitchFamily="65" charset="-120"/>
              </a:rPr>
              <a:t>出</a:t>
            </a:r>
            <a:endParaRPr lang="en-US" altLang="zh-CN" sz="1200" dirty="0" smtClean="0">
              <a:solidFill>
                <a:srgbClr val="000000"/>
              </a:solidFill>
              <a:ea typeface="DFKai-SB" pitchFamily="65" charset="-120"/>
            </a:endParaRPr>
          </a:p>
        </p:txBody>
      </p:sp>
      <p:grpSp>
        <p:nvGrpSpPr>
          <p:cNvPr id="143" name="Group 273" descr="IMG_1029"/>
          <p:cNvGrpSpPr/>
          <p:nvPr/>
        </p:nvGrpSpPr>
        <p:grpSpPr bwMode="auto">
          <a:xfrm>
            <a:off x="2242236" y="3617718"/>
            <a:ext cx="1106487" cy="1255713"/>
            <a:chOff x="-76200" y="-50800"/>
            <a:chExt cx="1106125" cy="1255895"/>
          </a:xfrm>
        </p:grpSpPr>
        <p:pic>
          <p:nvPicPr>
            <p:cNvPr id="144" name="image11.jpg" descr="IMG_10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3726" cy="105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圖片 27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-50800"/>
              <a:ext cx="1106126" cy="1255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6" name="Shape 274"/>
          <p:cNvSpPr/>
          <p:nvPr/>
        </p:nvSpPr>
        <p:spPr>
          <a:xfrm flipV="1">
            <a:off x="4816930" y="3466906"/>
            <a:ext cx="0" cy="941387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47" name="Shape 275"/>
          <p:cNvSpPr/>
          <p:nvPr/>
        </p:nvSpPr>
        <p:spPr>
          <a:xfrm>
            <a:off x="4735968" y="4408293"/>
            <a:ext cx="717550" cy="2159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1400" i="1">
                <a:solidFill>
                  <a:srgbClr val="70707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914400">
              <a:defRPr sz="1800" i="0">
                <a:solidFill>
                  <a:srgbClr val="000000"/>
                </a:solidFill>
              </a:defRPr>
            </a:pPr>
            <a:r>
              <a:rPr sz="1800" b="1" i="0" kern="0" dirty="0">
                <a:solidFill>
                  <a:srgbClr val="000000"/>
                </a:solidFill>
                <a:latin typeface="Helvetica"/>
                <a:ea typeface="+mn-ea"/>
              </a:rPr>
              <a:t>2014</a:t>
            </a:r>
            <a:endParaRPr sz="1800" b="1" i="0" kern="0" dirty="0">
              <a:solidFill>
                <a:srgbClr val="000000"/>
              </a:solidFill>
              <a:latin typeface="Helvetica"/>
              <a:ea typeface="+mn-ea"/>
            </a:endParaRPr>
          </a:p>
        </p:txBody>
      </p:sp>
      <p:sp>
        <p:nvSpPr>
          <p:cNvPr id="148" name="Shape 276"/>
          <p:cNvSpPr>
            <a:spLocks noChangeArrowheads="1"/>
          </p:cNvSpPr>
          <p:nvPr/>
        </p:nvSpPr>
        <p:spPr bwMode="auto">
          <a:xfrm>
            <a:off x="4774068" y="4673406"/>
            <a:ext cx="1123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CN" altLang="en-US" sz="1200" smtClean="0">
                <a:solidFill>
                  <a:srgbClr val="000000"/>
                </a:solidFill>
                <a:ea typeface="DFKai-SB" pitchFamily="65" charset="-120"/>
              </a:rPr>
              <a:t>超</a:t>
            </a:r>
            <a:r>
              <a:rPr lang="en-US" altLang="zh-TW" sz="1200" smtClean="0">
                <a:solidFill>
                  <a:srgbClr val="C00000"/>
                </a:solidFill>
                <a:ea typeface="DFKai-SB" pitchFamily="65" charset="-120"/>
              </a:rPr>
              <a:t>25</a:t>
            </a:r>
            <a:r>
              <a:rPr lang="zh-TW" altLang="en-US" sz="1200" smtClean="0">
                <a:solidFill>
                  <a:srgbClr val="C00000"/>
                </a:solidFill>
                <a:ea typeface="DFKai-SB" pitchFamily="65" charset="-120"/>
              </a:rPr>
              <a:t> </a:t>
            </a:r>
            <a:r>
              <a:rPr lang="zh-CN" altLang="en-US" sz="1200" smtClean="0">
                <a:solidFill>
                  <a:srgbClr val="C00000"/>
                </a:solidFill>
                <a:ea typeface="DFKai-SB" pitchFamily="65" charset="-120"/>
              </a:rPr>
              <a:t>亿</a:t>
            </a:r>
            <a:r>
              <a:rPr lang="zh-TW" altLang="en-US" sz="1200" smtClean="0">
                <a:solidFill>
                  <a:srgbClr val="000000"/>
                </a:solidFill>
                <a:ea typeface="DFKai-SB" pitchFamily="65" charset="-120"/>
              </a:rPr>
              <a:t>枚</a:t>
            </a:r>
            <a:r>
              <a:rPr lang="en-US" altLang="zh-TW" sz="1200" smtClean="0">
                <a:solidFill>
                  <a:srgbClr val="000000"/>
                </a:solidFill>
                <a:ea typeface="DFKai-SB" pitchFamily="65" charset="-120"/>
              </a:rPr>
              <a:t> Inlays</a:t>
            </a:r>
            <a:r>
              <a:rPr lang="zh-TW" altLang="en-US" sz="1200" smtClean="0">
                <a:solidFill>
                  <a:srgbClr val="000000"/>
                </a:solidFill>
                <a:ea typeface="DFKai-SB" pitchFamily="65" charset="-120"/>
              </a:rPr>
              <a:t> </a:t>
            </a:r>
            <a:r>
              <a:rPr lang="zh-CN" altLang="en-US" sz="1200" smtClean="0">
                <a:solidFill>
                  <a:srgbClr val="000000"/>
                </a:solidFill>
                <a:ea typeface="DFKai-SB" pitchFamily="65" charset="-120"/>
              </a:rPr>
              <a:t>累计产</a:t>
            </a:r>
            <a:r>
              <a:rPr lang="zh-TW" altLang="en-US" sz="1200" smtClean="0">
                <a:solidFill>
                  <a:srgbClr val="000000"/>
                </a:solidFill>
                <a:ea typeface="DFKai-SB" pitchFamily="65" charset="-120"/>
              </a:rPr>
              <a:t>出</a:t>
            </a:r>
            <a:endParaRPr lang="en-US" altLang="zh-TW" sz="1200" smtClean="0">
              <a:solidFill>
                <a:srgbClr val="000000"/>
              </a:solidFill>
              <a:ea typeface="DFKai-SB" pitchFamily="65" charset="-120"/>
            </a:endParaRPr>
          </a:p>
        </p:txBody>
      </p:sp>
      <p:sp>
        <p:nvSpPr>
          <p:cNvPr id="149" name="Shape 277"/>
          <p:cNvSpPr/>
          <p:nvPr/>
        </p:nvSpPr>
        <p:spPr>
          <a:xfrm>
            <a:off x="5355090" y="1775500"/>
            <a:ext cx="0" cy="129600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50" name="Shape 278"/>
          <p:cNvSpPr/>
          <p:nvPr/>
        </p:nvSpPr>
        <p:spPr>
          <a:xfrm>
            <a:off x="5738356" y="567413"/>
            <a:ext cx="719137" cy="21431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1400" i="1">
                <a:solidFill>
                  <a:srgbClr val="70707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914400">
              <a:defRPr sz="1800" i="0">
                <a:solidFill>
                  <a:srgbClr val="000000"/>
                </a:solidFill>
              </a:defRPr>
            </a:pPr>
            <a:r>
              <a:rPr sz="1800" b="1" i="0" kern="0" dirty="0">
                <a:solidFill>
                  <a:srgbClr val="000000"/>
                </a:solidFill>
                <a:latin typeface="Helvetica"/>
                <a:ea typeface="+mn-ea"/>
              </a:rPr>
              <a:t>2015</a:t>
            </a:r>
            <a:endParaRPr sz="1800" b="1" i="0" kern="0" dirty="0">
              <a:solidFill>
                <a:srgbClr val="000000"/>
              </a:solidFill>
              <a:latin typeface="Helvetica"/>
              <a:ea typeface="+mn-ea"/>
            </a:endParaRPr>
          </a:p>
        </p:txBody>
      </p:sp>
      <p:sp>
        <p:nvSpPr>
          <p:cNvPr id="151" name="Shape 279"/>
          <p:cNvSpPr>
            <a:spLocks noChangeArrowheads="1"/>
          </p:cNvSpPr>
          <p:nvPr/>
        </p:nvSpPr>
        <p:spPr bwMode="auto">
          <a:xfrm>
            <a:off x="5722481" y="870626"/>
            <a:ext cx="14700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TW" altLang="en-US" sz="1200" dirty="0" smtClean="0">
                <a:solidFill>
                  <a:srgbClr val="000000"/>
                </a:solidFill>
                <a:ea typeface="DFKai-SB" pitchFamily="65" charset="-120"/>
              </a:rPr>
              <a:t>永道新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厂落成</a:t>
            </a:r>
            <a:r>
              <a:rPr lang="zh-TW" altLang="en-US" sz="1200" dirty="0" smtClean="0">
                <a:solidFill>
                  <a:srgbClr val="000000"/>
                </a:solidFill>
                <a:ea typeface="DFKai-SB" pitchFamily="65" charset="-120"/>
              </a:rPr>
              <a:t>，成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为</a:t>
            </a:r>
            <a:r>
              <a:rPr lang="zh-TW" altLang="en-US" sz="1200" dirty="0" smtClean="0">
                <a:solidFill>
                  <a:srgbClr val="000000"/>
                </a:solidFill>
                <a:ea typeface="DFKai-SB" pitchFamily="65" charset="-120"/>
              </a:rPr>
              <a:t>世界最大</a:t>
            </a:r>
            <a:r>
              <a:rPr lang="en-US" altLang="zh-TW" sz="1200" dirty="0" smtClean="0">
                <a:solidFill>
                  <a:srgbClr val="000000"/>
                </a:solidFill>
                <a:ea typeface="DFKai-SB" pitchFamily="65" charset="-120"/>
              </a:rPr>
              <a:t>RFID</a:t>
            </a:r>
            <a:r>
              <a:rPr lang="zh-TW" altLang="en-US" sz="1200" dirty="0" smtClean="0">
                <a:solidFill>
                  <a:srgbClr val="000000"/>
                </a:solidFill>
                <a:ea typeface="DFKai-SB" pitchFamily="65" charset="-120"/>
              </a:rPr>
              <a:t> </a:t>
            </a:r>
            <a:r>
              <a:rPr lang="en-US" altLang="zh-TW" sz="1200" dirty="0" smtClean="0">
                <a:solidFill>
                  <a:srgbClr val="000000"/>
                </a:solidFill>
                <a:ea typeface="DFKai-SB" pitchFamily="65" charset="-120"/>
              </a:rPr>
              <a:t>Inlay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生产厂，截止</a:t>
            </a: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2015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年底已累计产出超</a:t>
            </a:r>
            <a:r>
              <a:rPr lang="en-US" altLang="zh-CN" sz="1200" dirty="0" smtClean="0">
                <a:solidFill>
                  <a:srgbClr val="C00000"/>
                </a:solidFill>
                <a:ea typeface="DFKai-SB" pitchFamily="65" charset="-120"/>
              </a:rPr>
              <a:t>35</a:t>
            </a:r>
            <a:r>
              <a:rPr lang="zh-CN" altLang="en-US" sz="1200" dirty="0" smtClean="0">
                <a:solidFill>
                  <a:srgbClr val="C00000"/>
                </a:solidFill>
                <a:ea typeface="DFKai-SB" pitchFamily="65" charset="-120"/>
              </a:rPr>
              <a:t>亿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枚</a:t>
            </a: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inlay</a:t>
            </a:r>
            <a:endParaRPr lang="en-US" altLang="zh-CN" sz="1200" dirty="0" smtClean="0">
              <a:solidFill>
                <a:srgbClr val="000000"/>
              </a:solidFill>
              <a:ea typeface="DFKai-SB" pitchFamily="65" charset="-120"/>
            </a:endParaRPr>
          </a:p>
        </p:txBody>
      </p:sp>
      <p:grpSp>
        <p:nvGrpSpPr>
          <p:cNvPr id="152" name="Group 282"/>
          <p:cNvGrpSpPr/>
          <p:nvPr/>
        </p:nvGrpSpPr>
        <p:grpSpPr bwMode="auto">
          <a:xfrm>
            <a:off x="4190543" y="670601"/>
            <a:ext cx="1531938" cy="1144705"/>
            <a:chOff x="-76200" y="-50800"/>
            <a:chExt cx="1466147" cy="1154345"/>
          </a:xfrm>
        </p:grpSpPr>
        <p:pic>
          <p:nvPicPr>
            <p:cNvPr id="153" name="image1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13747" cy="951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" name="圖片 27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-50800"/>
              <a:ext cx="1466147" cy="115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5" name="Shape 283"/>
          <p:cNvSpPr/>
          <p:nvPr/>
        </p:nvSpPr>
        <p:spPr>
          <a:xfrm flipV="1">
            <a:off x="6083755" y="3325839"/>
            <a:ext cx="0" cy="1346200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56" name="Shape 284"/>
          <p:cNvSpPr/>
          <p:nvPr/>
        </p:nvSpPr>
        <p:spPr>
          <a:xfrm>
            <a:off x="6085116" y="4374727"/>
            <a:ext cx="717550" cy="2159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1400" i="1">
                <a:solidFill>
                  <a:srgbClr val="70707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914400">
              <a:defRPr sz="1800" i="0">
                <a:solidFill>
                  <a:srgbClr val="000000"/>
                </a:solidFill>
              </a:defRPr>
            </a:pPr>
            <a:r>
              <a:rPr sz="1800" b="1" i="0" kern="0" dirty="0">
                <a:solidFill>
                  <a:srgbClr val="000000"/>
                </a:solidFill>
                <a:latin typeface="Helvetica"/>
                <a:ea typeface="+mn-ea"/>
              </a:rPr>
              <a:t>2016</a:t>
            </a:r>
            <a:endParaRPr sz="1800" b="1" i="0" kern="0" dirty="0">
              <a:solidFill>
                <a:srgbClr val="000000"/>
              </a:solidFill>
              <a:latin typeface="Helvetica"/>
              <a:ea typeface="+mn-ea"/>
            </a:endParaRPr>
          </a:p>
        </p:txBody>
      </p:sp>
      <p:sp>
        <p:nvSpPr>
          <p:cNvPr id="157" name="Shape 285"/>
          <p:cNvSpPr>
            <a:spLocks noChangeArrowheads="1"/>
          </p:cNvSpPr>
          <p:nvPr/>
        </p:nvSpPr>
        <p:spPr bwMode="auto">
          <a:xfrm>
            <a:off x="6126391" y="4662065"/>
            <a:ext cx="142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1200" smtClean="0">
                <a:solidFill>
                  <a:srgbClr val="000000"/>
                </a:solidFill>
                <a:ea typeface="DFKai-SB" pitchFamily="65" charset="-120"/>
              </a:rPr>
              <a:t>2016</a:t>
            </a:r>
            <a:r>
              <a:rPr lang="zh-CN" altLang="en-US" sz="1200" smtClean="0">
                <a:solidFill>
                  <a:srgbClr val="000000"/>
                </a:solidFill>
                <a:ea typeface="DFKai-SB" pitchFamily="65" charset="-120"/>
              </a:rPr>
              <a:t>年底累计产出突破</a:t>
            </a:r>
            <a:r>
              <a:rPr lang="en-US" altLang="zh-CN" sz="1200" smtClean="0">
                <a:solidFill>
                  <a:srgbClr val="C00000"/>
                </a:solidFill>
                <a:ea typeface="DFKai-SB" pitchFamily="65" charset="-120"/>
              </a:rPr>
              <a:t>50</a:t>
            </a:r>
            <a:r>
              <a:rPr lang="zh-CN" altLang="en-US" sz="1200" smtClean="0">
                <a:solidFill>
                  <a:srgbClr val="C00000"/>
                </a:solidFill>
                <a:ea typeface="DFKai-SB" pitchFamily="65" charset="-120"/>
              </a:rPr>
              <a:t>亿</a:t>
            </a:r>
            <a:r>
              <a:rPr lang="zh-CN" altLang="en-US" sz="1200" smtClean="0">
                <a:solidFill>
                  <a:srgbClr val="000000"/>
                </a:solidFill>
                <a:ea typeface="DFKai-SB" pitchFamily="65" charset="-120"/>
              </a:rPr>
              <a:t>枚</a:t>
            </a:r>
            <a:r>
              <a:rPr lang="en-US" altLang="zh-CN" sz="1200" smtClean="0">
                <a:solidFill>
                  <a:srgbClr val="000000"/>
                </a:solidFill>
                <a:ea typeface="DFKai-SB" pitchFamily="65" charset="-120"/>
              </a:rPr>
              <a:t>inlay</a:t>
            </a:r>
            <a:endParaRPr lang="en-US" altLang="zh-TW" sz="1200" smtClean="0">
              <a:solidFill>
                <a:srgbClr val="000000"/>
              </a:solidFill>
              <a:ea typeface="DFKai-SB" pitchFamily="65" charset="-120"/>
            </a:endParaRPr>
          </a:p>
        </p:txBody>
      </p:sp>
      <p:sp>
        <p:nvSpPr>
          <p:cNvPr id="158" name="Shape 286"/>
          <p:cNvSpPr>
            <a:spLocks noChangeShapeType="1"/>
          </p:cNvSpPr>
          <p:nvPr/>
        </p:nvSpPr>
        <p:spPr bwMode="auto">
          <a:xfrm flipV="1">
            <a:off x="6958239" y="3012642"/>
            <a:ext cx="0" cy="1087438"/>
          </a:xfrm>
          <a:prstGeom prst="line">
            <a:avLst/>
          </a:prstGeom>
          <a:noFill/>
          <a:ln w="25400">
            <a:solidFill>
              <a:srgbClr val="940000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9" name="Shape 287"/>
          <p:cNvSpPr/>
          <p:nvPr/>
        </p:nvSpPr>
        <p:spPr>
          <a:xfrm>
            <a:off x="7158264" y="3427659"/>
            <a:ext cx="1381125" cy="4921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defRPr sz="3200" i="1">
                <a:solidFill>
                  <a:srgbClr val="D94040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defTabSz="914400">
              <a:defRPr sz="1800" i="0">
                <a:solidFill>
                  <a:srgbClr val="000000"/>
                </a:solidFill>
              </a:defRPr>
            </a:pPr>
            <a:endParaRPr sz="1800" b="1" i="0" kern="0" dirty="0">
              <a:solidFill>
                <a:srgbClr val="C00000"/>
              </a:solidFill>
              <a:latin typeface="Helvetica"/>
              <a:ea typeface="Adobe Gothic Std B" pitchFamily="34" charset="-128"/>
              <a:cs typeface="Aharoni" panose="02010803020104030203" pitchFamily="2" charset="-79"/>
            </a:endParaRPr>
          </a:p>
        </p:txBody>
      </p:sp>
      <p:sp>
        <p:nvSpPr>
          <p:cNvPr id="160" name="Shape 288"/>
          <p:cNvSpPr>
            <a:spLocks noChangeArrowheads="1"/>
          </p:cNvSpPr>
          <p:nvPr/>
        </p:nvSpPr>
        <p:spPr bwMode="auto">
          <a:xfrm>
            <a:off x="7158264" y="3651956"/>
            <a:ext cx="17446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b="1" smtClean="0">
              <a:solidFill>
                <a:srgbClr val="C00000"/>
              </a:solidFill>
              <a:ea typeface="DFKai-SB" pitchFamily="65" charset="-120"/>
              <a:sym typeface="Avenir Black" pitchFamily="34" charset="0"/>
            </a:endParaRPr>
          </a:p>
        </p:txBody>
      </p:sp>
      <p:sp>
        <p:nvSpPr>
          <p:cNvPr id="161" name="Shape 257"/>
          <p:cNvSpPr>
            <a:spLocks noChangeArrowheads="1"/>
          </p:cNvSpPr>
          <p:nvPr/>
        </p:nvSpPr>
        <p:spPr bwMode="auto">
          <a:xfrm>
            <a:off x="2047198" y="1361860"/>
            <a:ext cx="717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7F7F7F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2006</a:t>
            </a:r>
            <a:endParaRPr lang="zh-CN" altLang="zh-CN" b="1" dirty="0" smtClean="0">
              <a:solidFill>
                <a:srgbClr val="7F7F7F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62" name="Shape 257"/>
          <p:cNvSpPr>
            <a:spLocks noChangeArrowheads="1"/>
          </p:cNvSpPr>
          <p:nvPr/>
        </p:nvSpPr>
        <p:spPr bwMode="auto">
          <a:xfrm>
            <a:off x="346753" y="1498119"/>
            <a:ext cx="717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7F7F7F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2000</a:t>
            </a:r>
            <a:endParaRPr lang="zh-CN" altLang="zh-CN" b="1" smtClean="0">
              <a:solidFill>
                <a:srgbClr val="7F7F7F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63" name="Shape 284"/>
          <p:cNvSpPr>
            <a:spLocks noChangeArrowheads="1"/>
          </p:cNvSpPr>
          <p:nvPr/>
        </p:nvSpPr>
        <p:spPr bwMode="auto">
          <a:xfrm>
            <a:off x="7023327" y="3893252"/>
            <a:ext cx="717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201</a:t>
            </a:r>
            <a:r>
              <a:rPr lang="en-US" altLang="zh-CN" b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7</a:t>
            </a:r>
            <a:endParaRPr lang="zh-CN" altLang="zh-CN" b="1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64" name="Shape 285"/>
          <p:cNvSpPr>
            <a:spLocks noChangeArrowheads="1"/>
          </p:cNvSpPr>
          <p:nvPr/>
        </p:nvSpPr>
        <p:spPr bwMode="auto">
          <a:xfrm>
            <a:off x="6961414" y="4177867"/>
            <a:ext cx="1425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2017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年底累计产出突破</a:t>
            </a:r>
            <a:r>
              <a:rPr lang="en-US" altLang="zh-CN" sz="1200" dirty="0" smtClean="0">
                <a:solidFill>
                  <a:srgbClr val="C00000"/>
                </a:solidFill>
                <a:ea typeface="DFKai-SB" pitchFamily="65" charset="-120"/>
              </a:rPr>
              <a:t>70</a:t>
            </a:r>
            <a:r>
              <a:rPr lang="zh-CN" altLang="en-US" sz="1200" dirty="0" smtClean="0">
                <a:solidFill>
                  <a:srgbClr val="C00000"/>
                </a:solidFill>
                <a:ea typeface="DFKai-SB" pitchFamily="65" charset="-120"/>
              </a:rPr>
              <a:t>亿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枚</a:t>
            </a: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inlay</a:t>
            </a:r>
            <a:endParaRPr lang="en-US" altLang="zh-TW" sz="1200" dirty="0" smtClean="0">
              <a:solidFill>
                <a:srgbClr val="000000"/>
              </a:solidFill>
              <a:ea typeface="DFKai-SB" pitchFamily="65" charset="-120"/>
            </a:endParaRPr>
          </a:p>
        </p:txBody>
      </p:sp>
      <p:sp>
        <p:nvSpPr>
          <p:cNvPr id="165" name="Shape 262"/>
          <p:cNvSpPr/>
          <p:nvPr/>
        </p:nvSpPr>
        <p:spPr>
          <a:xfrm>
            <a:off x="7650163" y="1344613"/>
            <a:ext cx="0" cy="941387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  <a:tailEnd type="oval"/>
          </a:ln>
          <a:effectLst/>
        </p:spPr>
        <p:txBody>
          <a:bodyPr lIns="0" tIns="0" rIns="0" bIns="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宋体" panose="02010600030101010101" pitchFamily="2" charset="-122"/>
              <a:sym typeface="Helvetica" pitchFamily="34" charset="0"/>
            </a:endParaRPr>
          </a:p>
        </p:txBody>
      </p:sp>
      <p:sp>
        <p:nvSpPr>
          <p:cNvPr id="166" name="Shape 285"/>
          <p:cNvSpPr>
            <a:spLocks noChangeArrowheads="1"/>
          </p:cNvSpPr>
          <p:nvPr/>
        </p:nvSpPr>
        <p:spPr bwMode="auto">
          <a:xfrm>
            <a:off x="7697106" y="3533114"/>
            <a:ext cx="142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2018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年底累计产出突破</a:t>
            </a:r>
            <a:r>
              <a:rPr lang="en-US" altLang="zh-CN" sz="1200" dirty="0" smtClean="0">
                <a:solidFill>
                  <a:srgbClr val="C00000"/>
                </a:solidFill>
                <a:ea typeface="DFKai-SB" pitchFamily="65" charset="-120"/>
              </a:rPr>
              <a:t>95</a:t>
            </a:r>
            <a:r>
              <a:rPr lang="zh-CN" altLang="en-US" sz="1200" dirty="0" smtClean="0">
                <a:solidFill>
                  <a:srgbClr val="C00000"/>
                </a:solidFill>
                <a:ea typeface="DFKai-SB" pitchFamily="65" charset="-120"/>
              </a:rPr>
              <a:t>亿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枚</a:t>
            </a: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inlay</a:t>
            </a:r>
            <a:endParaRPr lang="en-US" altLang="zh-TW" sz="1200" dirty="0" smtClean="0">
              <a:solidFill>
                <a:srgbClr val="000000"/>
              </a:solidFill>
              <a:ea typeface="DFKai-SB" pitchFamily="65" charset="-120"/>
            </a:endParaRPr>
          </a:p>
        </p:txBody>
      </p:sp>
      <p:sp>
        <p:nvSpPr>
          <p:cNvPr id="167" name="Shape 284"/>
          <p:cNvSpPr>
            <a:spLocks noChangeArrowheads="1"/>
          </p:cNvSpPr>
          <p:nvPr/>
        </p:nvSpPr>
        <p:spPr bwMode="auto">
          <a:xfrm>
            <a:off x="7697106" y="3247364"/>
            <a:ext cx="717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201</a:t>
            </a:r>
            <a:r>
              <a:rPr lang="en-US" altLang="zh-CN" b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8</a:t>
            </a:r>
            <a:endParaRPr lang="zh-CN" altLang="zh-CN" b="1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68" name="Shape 286"/>
          <p:cNvSpPr>
            <a:spLocks noChangeShapeType="1"/>
          </p:cNvSpPr>
          <p:nvPr/>
        </p:nvSpPr>
        <p:spPr bwMode="auto">
          <a:xfrm flipV="1">
            <a:off x="7638822" y="2608586"/>
            <a:ext cx="0" cy="1087438"/>
          </a:xfrm>
          <a:prstGeom prst="line">
            <a:avLst/>
          </a:prstGeom>
          <a:noFill/>
          <a:ln w="25400">
            <a:solidFill>
              <a:srgbClr val="940000"/>
            </a:solidFill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9" name="Shape 284"/>
          <p:cNvSpPr>
            <a:spLocks noChangeArrowheads="1"/>
          </p:cNvSpPr>
          <p:nvPr/>
        </p:nvSpPr>
        <p:spPr bwMode="auto">
          <a:xfrm>
            <a:off x="7581439" y="612775"/>
            <a:ext cx="717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201</a:t>
            </a:r>
            <a:r>
              <a:rPr lang="en-US" altLang="zh-CN" b="1" dirty="0" smtClean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9</a:t>
            </a:r>
            <a:endParaRPr lang="zh-CN" altLang="zh-CN" b="1" dirty="0" smtClean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70" name="Shape 285"/>
          <p:cNvSpPr>
            <a:spLocks noChangeArrowheads="1"/>
          </p:cNvSpPr>
          <p:nvPr/>
        </p:nvSpPr>
        <p:spPr bwMode="auto">
          <a:xfrm>
            <a:off x="7444463" y="882197"/>
            <a:ext cx="1425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2019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年</a:t>
            </a: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4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月累计产出突破</a:t>
            </a:r>
            <a:r>
              <a:rPr lang="en-US" altLang="zh-CN" sz="1200" dirty="0" smtClean="0">
                <a:solidFill>
                  <a:srgbClr val="C00000"/>
                </a:solidFill>
                <a:ea typeface="DFKai-SB" pitchFamily="65" charset="-120"/>
              </a:rPr>
              <a:t>100</a:t>
            </a:r>
            <a:r>
              <a:rPr lang="zh-CN" altLang="en-US" sz="1200" dirty="0" smtClean="0">
                <a:solidFill>
                  <a:srgbClr val="C00000"/>
                </a:solidFill>
                <a:ea typeface="DFKai-SB" pitchFamily="65" charset="-120"/>
              </a:rPr>
              <a:t>亿</a:t>
            </a:r>
            <a:r>
              <a:rPr lang="zh-CN" altLang="en-US" sz="1200" dirty="0" smtClean="0">
                <a:solidFill>
                  <a:srgbClr val="000000"/>
                </a:solidFill>
                <a:ea typeface="DFKai-SB" pitchFamily="65" charset="-120"/>
              </a:rPr>
              <a:t>枚</a:t>
            </a:r>
            <a:r>
              <a:rPr lang="en-US" altLang="zh-CN" sz="1200" dirty="0" smtClean="0">
                <a:solidFill>
                  <a:srgbClr val="000000"/>
                </a:solidFill>
                <a:ea typeface="DFKai-SB" pitchFamily="65" charset="-120"/>
              </a:rPr>
              <a:t>inlay</a:t>
            </a:r>
            <a:endParaRPr lang="en-US" altLang="zh-TW" sz="1200" dirty="0" smtClean="0">
              <a:solidFill>
                <a:srgbClr val="000000"/>
              </a:solidFill>
              <a:ea typeface="DFKai-SB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6"/>
          <p:cNvSpPr>
            <a:spLocks noChangeArrowheads="1"/>
          </p:cNvSpPr>
          <p:nvPr/>
        </p:nvSpPr>
        <p:spPr bwMode="auto">
          <a:xfrm>
            <a:off x="323850" y="474663"/>
            <a:ext cx="8424863" cy="7302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87" name="Shape 193"/>
          <p:cNvSpPr>
            <a:spLocks noChangeArrowheads="1"/>
          </p:cNvSpPr>
          <p:nvPr/>
        </p:nvSpPr>
        <p:spPr bwMode="auto">
          <a:xfrm>
            <a:off x="346075" y="95250"/>
            <a:ext cx="82089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永道射频</a:t>
            </a:r>
            <a:r>
              <a:rPr lang="en-US" altLang="zh-CN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-</a:t>
            </a: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实习工作内容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grpSp>
        <p:nvGrpSpPr>
          <p:cNvPr id="41988" name="群組 85"/>
          <p:cNvGrpSpPr/>
          <p:nvPr/>
        </p:nvGrpSpPr>
        <p:grpSpPr bwMode="auto">
          <a:xfrm>
            <a:off x="361950" y="782638"/>
            <a:ext cx="8399463" cy="3997325"/>
            <a:chOff x="4006967" y="1454614"/>
            <a:chExt cx="12410187" cy="5783800"/>
          </a:xfrm>
        </p:grpSpPr>
        <p:pic>
          <p:nvPicPr>
            <p:cNvPr id="41989" name="图片 2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988" y="1921490"/>
              <a:ext cx="761999" cy="78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图片 2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345" y="3669610"/>
              <a:ext cx="761999" cy="78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25"/>
            <p:cNvSpPr txBox="1"/>
            <p:nvPr/>
          </p:nvSpPr>
          <p:spPr>
            <a:xfrm>
              <a:off x="4006967" y="2002171"/>
              <a:ext cx="979729" cy="5343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1800" dirty="0" smtClean="0">
                  <a:solidFill>
                    <a:sysClr val="window" lastClr="FFFFFF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01</a:t>
              </a:r>
              <a:endParaRPr lang="en-US" altLang="zh-CN" sz="1800" dirty="0">
                <a:solidFill>
                  <a:sysClr val="window" lastClr="FFFFFF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45" name="TextBox 27"/>
            <p:cNvSpPr txBox="1"/>
            <p:nvPr/>
          </p:nvSpPr>
          <p:spPr>
            <a:xfrm>
              <a:off x="4078830" y="3757721"/>
              <a:ext cx="879121" cy="5343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1800" dirty="0" smtClean="0">
                  <a:solidFill>
                    <a:sysClr val="window" lastClr="FFFFFF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02</a:t>
              </a:r>
              <a:endParaRPr lang="en-US" altLang="zh-CN" sz="1800" dirty="0">
                <a:solidFill>
                  <a:sysClr val="window" lastClr="FFFFFF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46" name="TextBox 29"/>
            <p:cNvSpPr txBox="1"/>
            <p:nvPr/>
          </p:nvSpPr>
          <p:spPr>
            <a:xfrm>
              <a:off x="4978015" y="1454614"/>
              <a:ext cx="11420374" cy="1736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zh-CN" altLang="en-US" b="1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专业的技术培训：</a:t>
              </a:r>
              <a:endParaRPr lang="en-US" altLang="zh-CN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以培养工程师为目标，教授自动化设备操作方法、工作原理、故障处理</a:t>
              </a:r>
              <a:r>
                <a:rPr lang="zh-CN" altLang="en-US" b="1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等方面的知识，同时训练设备操作的熟练度、异常问题处理的效率。</a:t>
              </a:r>
              <a:endParaRPr lang="en-US" altLang="zh-CN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b="1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与流水线上的简单劳动岗位有本质区别，适合希望成为工程师的同学</a:t>
              </a:r>
              <a:r>
                <a:rPr lang="zh-CN" altLang="en-US" b="1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b="1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Box 30"/>
            <p:cNvSpPr txBox="1"/>
            <p:nvPr/>
          </p:nvSpPr>
          <p:spPr>
            <a:xfrm>
              <a:off x="4968633" y="3425424"/>
              <a:ext cx="11429756" cy="9351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zh-CN" altLang="en-US" b="1" dirty="0" smtClean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班制</a:t>
              </a:r>
              <a:r>
                <a:rPr lang="zh-CN" altLang="en-US" b="1" dirty="0" smtClean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：</a:t>
              </a:r>
              <a:endParaRPr lang="en-US" altLang="zh-CN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pPr>
                <a:defRPr/>
              </a:pPr>
              <a:r>
                <a:rPr lang="en-US" altLang="zh-CN" b="1" dirty="0" smtClean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12</a:t>
              </a:r>
              <a:r>
                <a:rPr lang="zh-CN" altLang="en-US" b="1" dirty="0" smtClean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小时工作制，早晚班轮班，</a:t>
              </a:r>
              <a:r>
                <a:rPr lang="zh-CN" altLang="en-US" b="1" dirty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六</a:t>
              </a:r>
              <a:r>
                <a:rPr lang="zh-CN" altLang="en-US" b="1" dirty="0" smtClean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休一。</a:t>
              </a:r>
              <a:endParaRPr lang="zh-CN" altLang="en-US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41995" name="图片 2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758" y="5848322"/>
              <a:ext cx="761999" cy="782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28"/>
            <p:cNvSpPr txBox="1"/>
            <p:nvPr/>
          </p:nvSpPr>
          <p:spPr>
            <a:xfrm>
              <a:off x="4070386" y="5923559"/>
              <a:ext cx="904060" cy="5343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Arial Rounded MT Bold" pitchFamily="34" charset="0"/>
                  <a:ea typeface="微软雅黑" panose="020B0503020204020204" pitchFamily="34" charset="-122"/>
                  <a:cs typeface="Times New Roman" panose="02020603050405020304" pitchFamily="18" charset="0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en-US" altLang="zh-CN" sz="1800" dirty="0" smtClean="0">
                  <a:solidFill>
                    <a:sysClr val="window" lastClr="FFFFFF"/>
                  </a:solidFill>
                  <a:effectLst>
                    <a:glow rad="101600">
                      <a:srgbClr val="4BACC6">
                        <a:satMod val="175000"/>
                        <a:alpha val="40000"/>
                      </a:srgbClr>
                    </a:glow>
                  </a:effectLst>
                </a:rPr>
                <a:t>03</a:t>
              </a:r>
              <a:endParaRPr lang="en-US" altLang="zh-CN" sz="1800" dirty="0">
                <a:solidFill>
                  <a:sysClr val="window" lastClr="FFFFFF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sp>
          <p:nvSpPr>
            <p:cNvPr id="51" name="TextBox 30"/>
            <p:cNvSpPr txBox="1"/>
            <p:nvPr/>
          </p:nvSpPr>
          <p:spPr>
            <a:xfrm>
              <a:off x="4987398" y="5102221"/>
              <a:ext cx="11429756" cy="21361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Helvetica" pitchFamily="34" charset="0"/>
                  <a:cs typeface="Helvetica" pitchFamily="34" charset="0"/>
                  <a:sym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zh-CN" altLang="en-US" b="1" dirty="0" smtClean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多样的发展机会</a:t>
              </a:r>
              <a:r>
                <a:rPr lang="zh-CN" altLang="en-US" b="1" dirty="0" smtClean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：</a:t>
              </a:r>
              <a:endParaRPr lang="en-US" altLang="zh-CN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pPr>
                <a:defRPr/>
              </a:pPr>
              <a:r>
                <a:rPr lang="zh-CN" altLang="en-US" b="1" dirty="0" smtClean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公司持续进行二期产能建设、三期产能建设。为转正后的同学提供多样的发展机会。经过一定时间的生产学习后，可通过考核、选拔，参加工程技术及生产管理方面的培训，并最终成为</a:t>
              </a:r>
              <a:r>
                <a:rPr lang="zh-CN" altLang="en-US" b="1" dirty="0" smtClean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设备工程师，制程工程师，质量工程师，生产主管</a:t>
              </a:r>
              <a:r>
                <a:rPr lang="en-US" altLang="zh-CN" b="1" dirty="0" smtClean="0">
                  <a:solidFill>
                    <a:srgbClr val="0070C0"/>
                  </a:solidFill>
                  <a:latin typeface="Arial" panose="020B0604020202020204"/>
                  <a:ea typeface="幼圆" panose="02010509060101010101" pitchFamily="49" charset="-122"/>
                </a:rPr>
                <a:t>……</a:t>
              </a:r>
              <a:r>
                <a:rPr lang="zh-CN" altLang="en-US" b="1" dirty="0" smtClean="0">
                  <a:solidFill>
                    <a:srgbClr val="0070C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。</a:t>
              </a:r>
              <a:endParaRPr lang="zh-CN" altLang="en-US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6"/>
          <p:cNvSpPr>
            <a:spLocks noChangeArrowheads="1"/>
          </p:cNvSpPr>
          <p:nvPr/>
        </p:nvSpPr>
        <p:spPr bwMode="auto">
          <a:xfrm>
            <a:off x="323850" y="474663"/>
            <a:ext cx="8424863" cy="7302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11" name="Shape 193"/>
          <p:cNvSpPr>
            <a:spLocks noChangeArrowheads="1"/>
          </p:cNvSpPr>
          <p:nvPr/>
        </p:nvSpPr>
        <p:spPr bwMode="auto">
          <a:xfrm>
            <a:off x="346075" y="95250"/>
            <a:ext cx="82089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永道射频</a:t>
            </a:r>
            <a:r>
              <a:rPr lang="en-US" altLang="zh-CN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-</a:t>
            </a: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员工个人发展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grpSp>
        <p:nvGrpSpPr>
          <p:cNvPr id="43012" name="组合 14"/>
          <p:cNvGrpSpPr/>
          <p:nvPr/>
        </p:nvGrpSpPr>
        <p:grpSpPr bwMode="auto">
          <a:xfrm>
            <a:off x="285750" y="588963"/>
            <a:ext cx="8129588" cy="4511675"/>
            <a:chOff x="0" y="0"/>
            <a:chExt cx="10262507" cy="6545036"/>
          </a:xfrm>
        </p:grpSpPr>
        <p:sp>
          <p:nvSpPr>
            <p:cNvPr id="16" name="矩形 15"/>
            <p:cNvSpPr/>
            <p:nvPr/>
          </p:nvSpPr>
          <p:spPr>
            <a:xfrm>
              <a:off x="8402791" y="914278"/>
              <a:ext cx="1577151" cy="4677329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350694" y="918884"/>
              <a:ext cx="3583160" cy="4677329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448889" y="181934"/>
              <a:ext cx="1370739" cy="37077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0000"/>
                  </a:solidFill>
                  <a:ea typeface="宋体" panose="02010600030101010101" pitchFamily="2" charset="-122"/>
                </a:rPr>
                <a:t>管理路线</a:t>
              </a:r>
              <a:endParaRPr lang="zh-CN" altLang="en-US" sz="1600" b="1">
                <a:solidFill>
                  <a:srgbClr val="FF000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250487" y="175026"/>
              <a:ext cx="1909816" cy="36847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0000"/>
                  </a:solidFill>
                  <a:ea typeface="宋体" panose="02010600030101010101" pitchFamily="2" charset="-122"/>
                </a:rPr>
                <a:t>生产技术路线</a:t>
              </a:r>
              <a:endParaRPr lang="zh-CN" altLang="en-US" sz="1600" b="1">
                <a:solidFill>
                  <a:srgbClr val="FF0000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551015" y="1142285"/>
              <a:ext cx="3164431" cy="2318577"/>
              <a:chOff x="4551013" y="1142285"/>
              <a:chExt cx="3190875" cy="2247900"/>
            </a:xfrm>
            <a:solidFill>
              <a:schemeClr val="bg1"/>
            </a:solidFill>
          </p:grpSpPr>
          <p:sp>
            <p:nvSpPr>
              <p:cNvPr id="82" name="矩形 81"/>
              <p:cNvSpPr/>
              <p:nvPr/>
            </p:nvSpPr>
            <p:spPr>
              <a:xfrm>
                <a:off x="4551013" y="1142285"/>
                <a:ext cx="1381125" cy="51435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200" b="1">
                    <a:solidFill>
                      <a:schemeClr val="tx1"/>
                    </a:solidFill>
                  </a:rPr>
                  <a:t>总工程师</a:t>
                </a:r>
                <a:endParaRPr lang="zh-CN" altLang="en-US" sz="12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4551013" y="1999535"/>
                <a:ext cx="1381125" cy="51435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200" b="1">
                    <a:solidFill>
                      <a:schemeClr val="tx1"/>
                    </a:solidFill>
                  </a:rPr>
                  <a:t>副总工程师</a:t>
                </a:r>
                <a:endParaRPr lang="zh-CN" altLang="en-US" sz="12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矩形 83"/>
              <p:cNvSpPr/>
              <p:nvPr/>
            </p:nvSpPr>
            <p:spPr>
              <a:xfrm>
                <a:off x="4560538" y="2866310"/>
                <a:ext cx="1381125" cy="51435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200" b="1">
                    <a:solidFill>
                      <a:schemeClr val="tx1"/>
                    </a:solidFill>
                  </a:rPr>
                  <a:t>主任工程师</a:t>
                </a:r>
                <a:endParaRPr lang="zh-CN" altLang="en-US" sz="12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6351238" y="1142285"/>
                <a:ext cx="1381125" cy="51435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zh-CN" altLang="en-US" sz="1200" b="1">
                    <a:solidFill>
                      <a:schemeClr val="tx1"/>
                    </a:solidFill>
                  </a:rPr>
                  <a:t>高层管理</a:t>
                </a:r>
                <a:r>
                  <a:rPr lang="en-US" altLang="zh-CN" b="1">
                    <a:solidFill>
                      <a:sysClr val="windowText" lastClr="000000"/>
                    </a:solidFill>
                  </a:rPr>
                  <a:t>(</a:t>
                </a:r>
                <a:r>
                  <a:rPr lang="zh-CN" altLang="en-US" b="1">
                    <a:solidFill>
                      <a:sysClr val="windowText" lastClr="000000"/>
                    </a:solidFill>
                  </a:rPr>
                  <a:t>理</a:t>
                </a:r>
                <a:r>
                  <a:rPr lang="zh-CN" altLang="zh-CN" b="1">
                    <a:solidFill>
                      <a:sysClr val="windowText" lastClr="000000"/>
                    </a:solidFill>
                  </a:rPr>
                  <a:t>级</a:t>
                </a:r>
                <a:r>
                  <a:rPr lang="en-US" altLang="zh-CN" b="1">
                    <a:solidFill>
                      <a:sysClr val="windowText" lastClr="000000"/>
                    </a:solidFill>
                  </a:rPr>
                  <a:t>)</a:t>
                </a:r>
                <a:endParaRPr lang="zh-CN" altLang="zh-CN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6351238" y="2009060"/>
                <a:ext cx="1381125" cy="51435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200" b="1">
                    <a:solidFill>
                      <a:schemeClr val="tx1"/>
                    </a:solidFill>
                  </a:rPr>
                  <a:t>中层管理</a:t>
                </a:r>
                <a:r>
                  <a:rPr lang="en-US" altLang="zh-CN" b="1">
                    <a:solidFill>
                      <a:sysClr val="windowText" lastClr="000000"/>
                    </a:solidFill>
                  </a:rPr>
                  <a:t>(</a:t>
                </a:r>
                <a:r>
                  <a:rPr lang="zh-CN" altLang="en-US" b="1">
                    <a:solidFill>
                      <a:sysClr val="windowText" lastClr="000000"/>
                    </a:solidFill>
                  </a:rPr>
                  <a:t>课级</a:t>
                </a:r>
                <a:r>
                  <a:rPr lang="en-US" altLang="zh-CN" b="1">
                    <a:solidFill>
                      <a:sysClr val="windowText" lastClr="000000"/>
                    </a:solidFill>
                  </a:rPr>
                  <a:t>)</a:t>
                </a:r>
                <a:endParaRPr lang="zh-CN" altLang="zh-CN" sz="12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6360763" y="2875835"/>
                <a:ext cx="1381125" cy="51435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200" b="1">
                    <a:solidFill>
                      <a:schemeClr val="tx1"/>
                    </a:solidFill>
                  </a:rPr>
                  <a:t>基层管理</a:t>
                </a:r>
                <a:r>
                  <a:rPr lang="en-US" altLang="zh-CN" sz="1200" b="1">
                    <a:solidFill>
                      <a:schemeClr val="tx1"/>
                    </a:solidFill>
                  </a:rPr>
                  <a:t>(</a:t>
                </a:r>
                <a:r>
                  <a:rPr lang="zh-CN" altLang="en-US" sz="1200" b="1">
                    <a:solidFill>
                      <a:schemeClr val="tx1"/>
                    </a:solidFill>
                  </a:rPr>
                  <a:t>组级</a:t>
                </a:r>
                <a:r>
                  <a:rPr lang="en-US" altLang="zh-CN" sz="1200" b="1">
                    <a:solidFill>
                      <a:schemeClr val="tx1"/>
                    </a:solidFill>
                  </a:rPr>
                  <a:t>)</a:t>
                </a:r>
                <a:endParaRPr lang="zh-CN" altLang="en-US" sz="12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8" name="直接箭头连接符 87"/>
              <p:cNvCxnSpPr/>
              <p:nvPr/>
            </p:nvCxnSpPr>
            <p:spPr>
              <a:xfrm rot="5400000" flipH="1" flipV="1">
                <a:off x="5074813" y="1809111"/>
                <a:ext cx="324000" cy="1588"/>
              </a:xfrm>
              <a:prstGeom prst="straightConnector1">
                <a:avLst/>
              </a:prstGeom>
              <a:grpFill/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箭头连接符 88"/>
              <p:cNvCxnSpPr/>
              <p:nvPr/>
            </p:nvCxnSpPr>
            <p:spPr>
              <a:xfrm rot="5400000" flipH="1" flipV="1">
                <a:off x="6875038" y="1837686"/>
                <a:ext cx="324000" cy="1588"/>
              </a:xfrm>
              <a:prstGeom prst="straightConnector1">
                <a:avLst/>
              </a:prstGeom>
              <a:grpFill/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箭头连接符 89"/>
              <p:cNvCxnSpPr/>
              <p:nvPr/>
            </p:nvCxnSpPr>
            <p:spPr>
              <a:xfrm rot="5400000" flipH="1" flipV="1">
                <a:off x="5084338" y="2694936"/>
                <a:ext cx="324000" cy="1588"/>
              </a:xfrm>
              <a:prstGeom prst="straightConnector1">
                <a:avLst/>
              </a:prstGeom>
              <a:grpFill/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箭头连接符 90"/>
              <p:cNvCxnSpPr/>
              <p:nvPr/>
            </p:nvCxnSpPr>
            <p:spPr>
              <a:xfrm rot="5400000" flipH="1" flipV="1">
                <a:off x="6884563" y="2704461"/>
                <a:ext cx="324000" cy="1588"/>
              </a:xfrm>
              <a:prstGeom prst="straightConnector1">
                <a:avLst/>
              </a:prstGeom>
              <a:grpFill/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8646751" y="3090600"/>
              <a:ext cx="1082760" cy="2144714"/>
              <a:chOff x="8646751" y="3090594"/>
              <a:chExt cx="1089525" cy="2077173"/>
            </a:xfrm>
            <a:solidFill>
              <a:schemeClr val="bg1"/>
            </a:solidFill>
          </p:grpSpPr>
          <p:sp>
            <p:nvSpPr>
              <p:cNvPr id="74" name="矩形 73"/>
              <p:cNvSpPr/>
              <p:nvPr/>
            </p:nvSpPr>
            <p:spPr>
              <a:xfrm>
                <a:off x="8646751" y="3090594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高级技师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8656276" y="3681100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中级技师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8646751" y="4271655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初级技师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646751" y="4843767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培训学员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8" name="组合 77"/>
              <p:cNvGrpSpPr/>
              <p:nvPr/>
            </p:nvGrpSpPr>
            <p:grpSpPr>
              <a:xfrm>
                <a:off x="9169832" y="3424728"/>
                <a:ext cx="11113" cy="1413987"/>
                <a:chOff x="9169832" y="3424728"/>
                <a:chExt cx="11113" cy="1413987"/>
              </a:xfrm>
              <a:grpFill/>
            </p:grpSpPr>
            <p:cxnSp>
              <p:nvCxnSpPr>
                <p:cNvPr id="79" name="直接箭头连接符 78"/>
                <p:cNvCxnSpPr/>
                <p:nvPr/>
              </p:nvCxnSpPr>
              <p:spPr>
                <a:xfrm rot="5400000" flipH="1" flipV="1">
                  <a:off x="9054151" y="3549934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箭头连接符 79"/>
                <p:cNvCxnSpPr/>
                <p:nvPr/>
              </p:nvCxnSpPr>
              <p:spPr>
                <a:xfrm rot="5400000" flipH="1" flipV="1">
                  <a:off x="9054151" y="4130948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箭头连接符 80"/>
                <p:cNvCxnSpPr/>
                <p:nvPr/>
              </p:nvCxnSpPr>
              <p:spPr>
                <a:xfrm rot="5400000" flipH="1" flipV="1">
                  <a:off x="9044626" y="4711921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矩形 21"/>
            <p:cNvSpPr/>
            <p:nvPr/>
          </p:nvSpPr>
          <p:spPr>
            <a:xfrm>
              <a:off x="8250487" y="1034032"/>
              <a:ext cx="1909816" cy="444242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" name="图文框 22"/>
            <p:cNvSpPr/>
            <p:nvPr/>
          </p:nvSpPr>
          <p:spPr>
            <a:xfrm>
              <a:off x="8643271" y="5801177"/>
              <a:ext cx="1126250" cy="605681"/>
            </a:xfrm>
            <a:prstGeom prst="frame">
              <a:avLst>
                <a:gd name="adj1" fmla="val 20450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200" b="1">
                  <a:solidFill>
                    <a:schemeClr val="tx1"/>
                  </a:solidFill>
                  <a:ea typeface="宋体" panose="02010600030101010101" pitchFamily="2" charset="-122"/>
                </a:rPr>
                <a:t>生产类</a:t>
              </a:r>
              <a:endParaRPr lang="zh-CN" altLang="en-US" sz="1200" b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rot="5400000">
              <a:off x="5972662" y="5665302"/>
              <a:ext cx="359263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9026765" y="5630757"/>
              <a:ext cx="359263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0" y="0"/>
              <a:ext cx="10262507" cy="654503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图文框 26"/>
            <p:cNvSpPr/>
            <p:nvPr/>
          </p:nvSpPr>
          <p:spPr>
            <a:xfrm>
              <a:off x="5587164" y="5831116"/>
              <a:ext cx="1122242" cy="607984"/>
            </a:xfrm>
            <a:prstGeom prst="frame">
              <a:avLst>
                <a:gd name="adj1" fmla="val 20450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200" b="1">
                  <a:solidFill>
                    <a:schemeClr val="tx1"/>
                  </a:solidFill>
                  <a:ea typeface="宋体" panose="02010600030101010101" pitchFamily="2" charset="-122"/>
                </a:rPr>
                <a:t>管理类</a:t>
              </a:r>
              <a:endParaRPr lang="zh-CN" altLang="en-US" sz="1200" b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246490" y="916581"/>
              <a:ext cx="1577151" cy="467732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096189" y="175026"/>
              <a:ext cx="1907812" cy="36847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0000"/>
                  </a:solidFill>
                  <a:ea typeface="宋体" panose="02010600030101010101" pitchFamily="2" charset="-122"/>
                </a:rPr>
                <a:t>工程技术路线</a:t>
              </a:r>
              <a:endParaRPr lang="zh-CN" altLang="en-US" sz="1600" b="1">
                <a:solidFill>
                  <a:srgbClr val="FF0000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491092" y="1215425"/>
              <a:ext cx="1082759" cy="4022506"/>
              <a:chOff x="2491092" y="1215425"/>
              <a:chExt cx="1089525" cy="3895875"/>
            </a:xfrm>
            <a:solidFill>
              <a:schemeClr val="bg1"/>
            </a:solidFill>
          </p:grpSpPr>
          <p:sp>
            <p:nvSpPr>
              <p:cNvPr id="60" name="矩形 59"/>
              <p:cNvSpPr/>
              <p:nvPr/>
            </p:nvSpPr>
            <p:spPr>
              <a:xfrm>
                <a:off x="2491092" y="1215425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资深工程师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2500617" y="1805975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高级工程师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2491092" y="2396525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一级工程师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2491092" y="2987075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二级工程师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2491092" y="3587150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助理工程师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2500617" y="4187225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工程助理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2491092" y="4787300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培训学员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>
                <a:off x="3014173" y="1549595"/>
                <a:ext cx="30163" cy="3233325"/>
                <a:chOff x="3014173" y="1549595"/>
                <a:chExt cx="30163" cy="3233325"/>
              </a:xfrm>
              <a:grpFill/>
            </p:grpSpPr>
            <p:cxnSp>
              <p:nvCxnSpPr>
                <p:cNvPr id="68" name="直接箭头连接符 67"/>
                <p:cNvCxnSpPr/>
                <p:nvPr/>
              </p:nvCxnSpPr>
              <p:spPr>
                <a:xfrm rot="5400000" flipH="1" flipV="1">
                  <a:off x="2898492" y="1674801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箭头连接符 68"/>
                <p:cNvCxnSpPr/>
                <p:nvPr/>
              </p:nvCxnSpPr>
              <p:spPr>
                <a:xfrm rot="5400000" flipH="1" flipV="1">
                  <a:off x="2898492" y="2255826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箭头连接符 69"/>
                <p:cNvCxnSpPr/>
                <p:nvPr/>
              </p:nvCxnSpPr>
              <p:spPr>
                <a:xfrm rot="5400000" flipH="1" flipV="1">
                  <a:off x="2888967" y="2836851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箭头连接符 70"/>
                <p:cNvCxnSpPr/>
                <p:nvPr/>
              </p:nvCxnSpPr>
              <p:spPr>
                <a:xfrm rot="5400000" flipH="1" flipV="1">
                  <a:off x="2898492" y="3436926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箭头连接符 71"/>
                <p:cNvCxnSpPr/>
                <p:nvPr/>
              </p:nvCxnSpPr>
              <p:spPr>
                <a:xfrm rot="5400000" flipH="1" flipV="1">
                  <a:off x="2898492" y="4027476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箭头连接符 72"/>
                <p:cNvCxnSpPr/>
                <p:nvPr/>
              </p:nvCxnSpPr>
              <p:spPr>
                <a:xfrm rot="5400000" flipH="1" flipV="1">
                  <a:off x="2917542" y="4656126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矩形 30"/>
            <p:cNvSpPr/>
            <p:nvPr/>
          </p:nvSpPr>
          <p:spPr>
            <a:xfrm>
              <a:off x="2096189" y="1024820"/>
              <a:ext cx="1907812" cy="4440123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" name="图文框 31"/>
            <p:cNvSpPr/>
            <p:nvPr/>
          </p:nvSpPr>
          <p:spPr>
            <a:xfrm>
              <a:off x="2488973" y="5821904"/>
              <a:ext cx="1126250" cy="603378"/>
            </a:xfrm>
            <a:prstGeom prst="frame">
              <a:avLst>
                <a:gd name="adj1" fmla="val 20450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200" b="1">
                  <a:solidFill>
                    <a:schemeClr val="tx1"/>
                  </a:solidFill>
                  <a:ea typeface="宋体" panose="02010600030101010101" pitchFamily="2" charset="-122"/>
                </a:rPr>
                <a:t>工程类</a:t>
              </a:r>
              <a:endParaRPr lang="zh-CN" altLang="en-US" sz="1200" b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 rot="5400000">
              <a:off x="2869311" y="5631909"/>
              <a:ext cx="361567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肘形连接符 34"/>
            <p:cNvCxnSpPr>
              <a:stCxn id="74" idx="1"/>
              <a:endCxn id="87" idx="3"/>
            </p:cNvCxnSpPr>
            <p:nvPr/>
          </p:nvCxnSpPr>
          <p:spPr>
            <a:xfrm rot="10800000">
              <a:off x="7715417" y="3194216"/>
              <a:ext cx="931863" cy="64483"/>
            </a:xfrm>
            <a:prstGeom prst="bentConnector3">
              <a:avLst>
                <a:gd name="adj1" fmla="val 50000"/>
              </a:avLst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肘形连接符 35"/>
            <p:cNvCxnSpPr>
              <a:stCxn id="60" idx="3"/>
              <a:endCxn id="84" idx="1"/>
            </p:cNvCxnSpPr>
            <p:nvPr/>
          </p:nvCxnSpPr>
          <p:spPr>
            <a:xfrm>
              <a:off x="3565124" y="1384083"/>
              <a:ext cx="995990" cy="1803225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肘形连接符 36"/>
            <p:cNvCxnSpPr>
              <a:stCxn id="76" idx="1"/>
              <a:endCxn id="66" idx="3"/>
            </p:cNvCxnSpPr>
            <p:nvPr/>
          </p:nvCxnSpPr>
          <p:spPr>
            <a:xfrm rot="10800000" flipV="1">
              <a:off x="3565124" y="4476970"/>
              <a:ext cx="5082155" cy="594166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/>
            <p:cNvSpPr/>
            <p:nvPr/>
          </p:nvSpPr>
          <p:spPr>
            <a:xfrm>
              <a:off x="4220433" y="1038638"/>
              <a:ext cx="3847688" cy="4442427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34469" y="916581"/>
              <a:ext cx="1575147" cy="4677328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77248" y="1215412"/>
              <a:ext cx="1082760" cy="4022506"/>
              <a:chOff x="477248" y="1215412"/>
              <a:chExt cx="1089525" cy="3895875"/>
            </a:xfrm>
            <a:solidFill>
              <a:schemeClr val="bg1"/>
            </a:solidFill>
          </p:grpSpPr>
          <p:sp>
            <p:nvSpPr>
              <p:cNvPr id="46" name="矩形 45"/>
              <p:cNvSpPr/>
              <p:nvPr/>
            </p:nvSpPr>
            <p:spPr>
              <a:xfrm>
                <a:off x="477248" y="1215412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资深工程师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486773" y="1805962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高级工程师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477248" y="2396512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一级工程师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477248" y="2987062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>
                    <a:solidFill>
                      <a:schemeClr val="tx1"/>
                    </a:solidFill>
                  </a:rPr>
                  <a:t>二级工程师</a:t>
                </a:r>
                <a:endParaRPr lang="en-US" altLang="zh-CN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477248" y="3587137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 dirty="0" smtClean="0">
                    <a:solidFill>
                      <a:schemeClr val="tx1"/>
                    </a:solidFill>
                  </a:rPr>
                  <a:t>三级</a:t>
                </a:r>
                <a:r>
                  <a:rPr lang="zh-CN" altLang="en-US" sz="1000" b="1" dirty="0">
                    <a:solidFill>
                      <a:schemeClr val="tx1"/>
                    </a:solidFill>
                  </a:rPr>
                  <a:t>工程师</a:t>
                </a:r>
                <a:endParaRPr lang="en-US" altLang="zh-CN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486773" y="4187212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 dirty="0" smtClean="0">
                    <a:solidFill>
                      <a:schemeClr val="tx1"/>
                    </a:solidFill>
                  </a:rPr>
                  <a:t>助理工程师</a:t>
                </a:r>
                <a:endParaRPr lang="en-US" altLang="zh-CN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477248" y="4787287"/>
                <a:ext cx="1080000" cy="324000"/>
              </a:xfrm>
              <a:prstGeom prst="rect">
                <a:avLst/>
              </a:prstGeom>
              <a:grp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000" b="1" dirty="0" smtClean="0">
                    <a:solidFill>
                      <a:schemeClr val="tx1"/>
                    </a:solidFill>
                  </a:rPr>
                  <a:t>培训学员</a:t>
                </a:r>
                <a:endParaRPr lang="en-US" altLang="zh-CN" sz="10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3" name="组合 52"/>
              <p:cNvGrpSpPr/>
              <p:nvPr/>
            </p:nvGrpSpPr>
            <p:grpSpPr>
              <a:xfrm>
                <a:off x="1000329" y="1549582"/>
                <a:ext cx="30163" cy="3233325"/>
                <a:chOff x="1000329" y="1549582"/>
                <a:chExt cx="30163" cy="3233325"/>
              </a:xfrm>
              <a:grpFill/>
            </p:grpSpPr>
            <p:cxnSp>
              <p:nvCxnSpPr>
                <p:cNvPr id="54" name="直接箭头连接符 53"/>
                <p:cNvCxnSpPr/>
                <p:nvPr/>
              </p:nvCxnSpPr>
              <p:spPr>
                <a:xfrm rot="5400000" flipH="1" flipV="1">
                  <a:off x="884648" y="1674788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箭头连接符 54"/>
                <p:cNvCxnSpPr/>
                <p:nvPr/>
              </p:nvCxnSpPr>
              <p:spPr>
                <a:xfrm rot="5400000" flipH="1" flipV="1">
                  <a:off x="884648" y="2255813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箭头连接符 55"/>
                <p:cNvCxnSpPr/>
                <p:nvPr/>
              </p:nvCxnSpPr>
              <p:spPr>
                <a:xfrm rot="5400000" flipH="1" flipV="1">
                  <a:off x="875123" y="2836838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箭头连接符 56"/>
                <p:cNvCxnSpPr/>
                <p:nvPr/>
              </p:nvCxnSpPr>
              <p:spPr>
                <a:xfrm rot="5400000" flipH="1" flipV="1">
                  <a:off x="884648" y="3436913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箭头连接符 57"/>
                <p:cNvCxnSpPr/>
                <p:nvPr/>
              </p:nvCxnSpPr>
              <p:spPr>
                <a:xfrm rot="5400000" flipH="1" flipV="1">
                  <a:off x="884648" y="4027463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箭头连接符 58"/>
                <p:cNvCxnSpPr/>
                <p:nvPr/>
              </p:nvCxnSpPr>
              <p:spPr>
                <a:xfrm rot="5400000" flipH="1" flipV="1">
                  <a:off x="903698" y="4656113"/>
                  <a:ext cx="252000" cy="1588"/>
                </a:xfrm>
                <a:prstGeom prst="straightConnector1">
                  <a:avLst/>
                </a:prstGeom>
                <a:grp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矩形 40"/>
            <p:cNvSpPr/>
            <p:nvPr/>
          </p:nvSpPr>
          <p:spPr>
            <a:xfrm>
              <a:off x="82165" y="1024820"/>
              <a:ext cx="1907812" cy="4440123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2" name="图文框 41"/>
            <p:cNvSpPr/>
            <p:nvPr/>
          </p:nvSpPr>
          <p:spPr>
            <a:xfrm>
              <a:off x="474950" y="5821904"/>
              <a:ext cx="1126250" cy="603378"/>
            </a:xfrm>
            <a:prstGeom prst="frame">
              <a:avLst>
                <a:gd name="adj1" fmla="val 20450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200" b="1">
                  <a:solidFill>
                    <a:schemeClr val="tx1"/>
                  </a:solidFill>
                  <a:ea typeface="宋体" panose="02010600030101010101" pitchFamily="2" charset="-122"/>
                </a:rPr>
                <a:t>品质类</a:t>
              </a:r>
              <a:endParaRPr lang="zh-CN" altLang="en-US" sz="1200" b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 rot="5400000">
              <a:off x="855288" y="5631909"/>
              <a:ext cx="361567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图文框 43"/>
            <p:cNvSpPr/>
            <p:nvPr/>
          </p:nvSpPr>
          <p:spPr>
            <a:xfrm>
              <a:off x="446894" y="59877"/>
              <a:ext cx="1126250" cy="605680"/>
            </a:xfrm>
            <a:prstGeom prst="frame">
              <a:avLst>
                <a:gd name="adj1" fmla="val 20450"/>
              </a:avLst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200" b="1">
                  <a:solidFill>
                    <a:schemeClr val="tx1"/>
                  </a:solidFill>
                  <a:ea typeface="宋体" panose="02010600030101010101" pitchFamily="2" charset="-122"/>
                </a:rPr>
                <a:t>研发类</a:t>
              </a:r>
              <a:endParaRPr lang="zh-CN" altLang="en-US" sz="1200" b="1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rot="5400000">
              <a:off x="816359" y="842886"/>
              <a:ext cx="359263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矩形 91"/>
          <p:cNvSpPr/>
          <p:nvPr/>
        </p:nvSpPr>
        <p:spPr>
          <a:xfrm>
            <a:off x="3898900" y="3008313"/>
            <a:ext cx="2498725" cy="55245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dirty="0" smtClean="0">
                <a:solidFill>
                  <a:srgbClr val="FFFFFF"/>
                </a:solidFill>
                <a:latin typeface="Helvetica" pitchFamily="34" charset="0"/>
                <a:ea typeface="宋体" panose="02010600030101010101" pitchFamily="2" charset="-122"/>
              </a:rPr>
              <a:t>60%</a:t>
            </a:r>
            <a:r>
              <a:rPr lang="zh-CN" altLang="en-US" dirty="0" smtClean="0">
                <a:solidFill>
                  <a:srgbClr val="FFFFFF"/>
                </a:solidFill>
                <a:latin typeface="Helvetica" pitchFamily="34" charset="0"/>
                <a:ea typeface="宋体" panose="02010600030101010101" pitchFamily="2" charset="-122"/>
              </a:rPr>
              <a:t>的工程师来自于一线生产人员。</a:t>
            </a:r>
            <a:endParaRPr lang="zh-CN" altLang="en-US" dirty="0" smtClean="0">
              <a:solidFill>
                <a:srgbClr val="FFFFFF"/>
              </a:solidFill>
              <a:latin typeface="Helvetica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6"/>
          <p:cNvSpPr>
            <a:spLocks noChangeArrowheads="1"/>
          </p:cNvSpPr>
          <p:nvPr/>
        </p:nvSpPr>
        <p:spPr bwMode="auto">
          <a:xfrm>
            <a:off x="323850" y="474663"/>
            <a:ext cx="8424863" cy="7302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5" name="Shape 193"/>
          <p:cNvSpPr>
            <a:spLocks noChangeArrowheads="1"/>
          </p:cNvSpPr>
          <p:nvPr/>
        </p:nvSpPr>
        <p:spPr bwMode="auto">
          <a:xfrm>
            <a:off x="346075" y="95250"/>
            <a:ext cx="82089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永道射频</a:t>
            </a:r>
            <a:r>
              <a:rPr lang="en-US" altLang="zh-CN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-</a:t>
            </a: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班别及薪酬福利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44036" name="文本框 49"/>
          <p:cNvSpPr txBox="1">
            <a:spLocks noChangeArrowheads="1"/>
          </p:cNvSpPr>
          <p:nvPr/>
        </p:nvSpPr>
        <p:spPr bwMode="auto">
          <a:xfrm>
            <a:off x="203200" y="668338"/>
            <a:ext cx="8896350" cy="35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一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.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我们提供的班制和薪资构成</a:t>
            </a:r>
            <a:r>
              <a:rPr kumimoji="1" lang="zh-CN" altLang="en-US" sz="1600" b="1" dirty="0" smtClean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：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（根据班组排班进行作休）；</a:t>
            </a:r>
            <a:endParaRPr kumimoji="1" lang="zh-CN" altLang="en-US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1、薪资构成：基本全薪+加班工资+夜班津贴+餐补          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1)上四休二，20天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（月休约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10-11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天）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，220H/月，税前综合4000-5000元/月；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2)上五休二，22天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（月休约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8-9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天）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，242H/月，税前综合5000-5500元/月；       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3)上五休一，25天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（月休约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5-6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天）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，275H/月，税前综合6000-6500元/月；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4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）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上六休一，26天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（月休约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+mn-ea"/>
              </a:rPr>
              <a:t>天）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，286H/月，税前综合7000元/月左右。    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二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.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总薪资按总工时结算（国假享受三倍薪资）。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三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.</a:t>
            </a:r>
            <a:r>
              <a:rPr kumimoji="1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夜班额外给予88元/夜的补贴，每月额外设置生产奖金，根据公司利润计提。</a:t>
            </a:r>
            <a:endParaRPr kumimoji="1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/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四</a:t>
            </a: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.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公司免费提供工作餐及宿舍</a:t>
            </a:r>
            <a:r>
              <a:rPr kumimoji="1" lang="zh-CN" altLang="en-US" sz="1600" b="1" dirty="0" smtClean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。</a:t>
            </a:r>
            <a:endParaRPr kumimoji="1" lang="en-US" altLang="zh-CN" sz="1600" b="1" dirty="0" smtClean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/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zh-CN" altLang="en-US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   </a:t>
            </a:r>
            <a:r>
              <a:rPr kumimoji="1" lang="en-US" altLang="zh-CN" sz="1600" b="1" dirty="0" smtClean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   </a:t>
            </a:r>
            <a:r>
              <a:rPr kumimoji="1" lang="zh-CN" altLang="en-US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不用员工餐，自己带餐的，可额外补贴白班</a:t>
            </a:r>
            <a:r>
              <a:rPr kumimoji="1" lang="en-US" altLang="zh-CN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24</a:t>
            </a:r>
            <a:r>
              <a:rPr kumimoji="1" lang="zh-CN" altLang="en-US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元</a:t>
            </a:r>
            <a:r>
              <a:rPr kumimoji="1" lang="en-US" altLang="zh-CN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班，夜班</a:t>
            </a:r>
            <a:r>
              <a:rPr kumimoji="1" lang="en-US" altLang="zh-CN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18</a:t>
            </a:r>
            <a:r>
              <a:rPr kumimoji="1" lang="zh-CN" altLang="en-US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元</a:t>
            </a:r>
            <a:r>
              <a:rPr kumimoji="1" lang="en-US" altLang="zh-CN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16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班餐补。</a:t>
            </a:r>
            <a:endParaRPr kumimoji="1" lang="en-US" altLang="zh-CN" sz="1600" b="1" dirty="0">
              <a:solidFill>
                <a:srgbClr val="FF000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6"/>
          <p:cNvSpPr>
            <a:spLocks noChangeArrowheads="1"/>
          </p:cNvSpPr>
          <p:nvPr/>
        </p:nvSpPr>
        <p:spPr bwMode="auto">
          <a:xfrm>
            <a:off x="323850" y="474663"/>
            <a:ext cx="8424863" cy="7302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059" name="Shape 193"/>
          <p:cNvSpPr>
            <a:spLocks noChangeArrowheads="1"/>
          </p:cNvSpPr>
          <p:nvPr/>
        </p:nvSpPr>
        <p:spPr bwMode="auto">
          <a:xfrm>
            <a:off x="346075" y="95250"/>
            <a:ext cx="8208963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永道射频</a:t>
            </a:r>
            <a:r>
              <a:rPr lang="en-US" altLang="zh-CN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-</a:t>
            </a:r>
            <a:r>
              <a:rPr lang="zh-CN" altLang="en-US" sz="2400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班别及薪酬福利</a:t>
            </a:r>
            <a:endParaRPr lang="zh-CN" altLang="en-US" sz="2400" b="1">
              <a:solidFill>
                <a:srgbClr val="000000"/>
              </a:solidFill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45060" name="文本框 49"/>
          <p:cNvSpPr txBox="1">
            <a:spLocks noChangeArrowheads="1"/>
          </p:cNvSpPr>
          <p:nvPr/>
        </p:nvSpPr>
        <p:spPr bwMode="auto">
          <a:xfrm>
            <a:off x="227013" y="800100"/>
            <a:ext cx="86169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kumimoji="1" lang="zh-CN" altLang="en-US" sz="1600" b="1" dirty="0" smtClean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五</a:t>
            </a:r>
            <a:r>
              <a:rPr kumimoji="1" lang="en-US" altLang="zh-CN" sz="1600" b="1" dirty="0" smtClean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.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除此以外，我司员工会享受丰厚待遇：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   1.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每年会根据个人的表现及贡献：年中调薪，年底晋升，年终丰厚年终奖（</a:t>
            </a:r>
            <a:r>
              <a:rPr kumimoji="1" lang="zh-CN" altLang="en-US" sz="20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最高</a:t>
            </a:r>
            <a:r>
              <a:rPr kumimoji="1" lang="en-US" altLang="zh-CN" sz="20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18</a:t>
            </a:r>
            <a:r>
              <a:rPr kumimoji="1" lang="zh-CN" altLang="en-US" sz="2000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薪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）；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   2.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针对老员工发放特别奖励：</a:t>
            </a:r>
            <a:r>
              <a:rPr kumimoji="1" lang="zh-CN" altLang="en-US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五年</a:t>
            </a:r>
            <a:r>
              <a:rPr kumimoji="1" lang="en-US" altLang="zh-CN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-</a:t>
            </a:r>
            <a:r>
              <a:rPr kumimoji="1" lang="zh-CN" altLang="en-US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银牌，十年</a:t>
            </a:r>
            <a:r>
              <a:rPr kumimoji="1" lang="en-US" altLang="zh-CN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-</a:t>
            </a:r>
            <a:r>
              <a:rPr kumimoji="1" lang="zh-CN" altLang="en-US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金条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；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kumimoji="1"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   3.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针对优秀员工，组织国外游（</a:t>
            </a:r>
            <a:r>
              <a:rPr kumimoji="1" lang="zh-CN" altLang="en-US" b="1" dirty="0">
                <a:solidFill>
                  <a:srgbClr val="FF000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台湾、日本</a:t>
            </a:r>
            <a:r>
              <a:rPr kumimoji="1"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微软雅黑" panose="020B0503020204020204" pitchFamily="34" charset="-122"/>
              </a:rPr>
              <a:t>）。</a:t>
            </a:r>
            <a:endParaRPr kumimoji="1"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丰富的文体活动</a:t>
            </a:r>
            <a:endParaRPr lang="zh-CN" altLang="en-US" sz="2400" b="1" kern="0" dirty="0">
              <a:solidFill>
                <a:sysClr val="windowText" lastClr="000000"/>
              </a:solidFill>
              <a:ea typeface="Avenir Black"/>
              <a:cs typeface="Avenir Black"/>
              <a:sym typeface="Avenir Black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34" y="627257"/>
            <a:ext cx="2462276" cy="181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1" y="627257"/>
            <a:ext cx="2778260" cy="18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7104" y="2462366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公司年会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6" y="2815456"/>
            <a:ext cx="2747705" cy="185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25" y="2800439"/>
            <a:ext cx="2448785" cy="187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11400" y="4721572"/>
            <a:ext cx="167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公司家庭日活动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41" y="627257"/>
            <a:ext cx="2830623" cy="181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41" y="2789933"/>
            <a:ext cx="283062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60064" y="2451379"/>
            <a:ext cx="2594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休闲娱乐活动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68565" y="4698383"/>
            <a:ext cx="2177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员工旅游活动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丰富的文体活动</a:t>
            </a:r>
            <a:endParaRPr lang="zh-CN" altLang="en-US" sz="2400" b="1" kern="0" dirty="0">
              <a:solidFill>
                <a:sysClr val="windowText" lastClr="000000"/>
              </a:solidFill>
              <a:ea typeface="Avenir Black"/>
              <a:cs typeface="Avenir Black"/>
              <a:sym typeface="Avenir Black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3213"/>
            <a:ext cx="256416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47" y="2843213"/>
            <a:ext cx="257083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12" y="2843213"/>
            <a:ext cx="2522688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80134" y="4798513"/>
            <a:ext cx="25117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形式多样的改善活动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QQ图片2018122817134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23192" y="630944"/>
            <a:ext cx="2571750" cy="1807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940" y="630944"/>
            <a:ext cx="2808312" cy="180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24" y="630944"/>
            <a:ext cx="2773221" cy="180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04629" y="2474948"/>
            <a:ext cx="2710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丰富多彩的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体育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  <a:defRPr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薪酬福利</a:t>
            </a:r>
            <a:endParaRPr lang="zh-CN" altLang="en-US" sz="2400" b="1" kern="0" dirty="0">
              <a:solidFill>
                <a:sysClr val="windowText" lastClr="000000"/>
              </a:solidFill>
              <a:ea typeface="Avenir Black"/>
              <a:cs typeface="Avenir Black"/>
              <a:sym typeface="Avenir Black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4743" y="588278"/>
            <a:ext cx="7576457" cy="4429629"/>
            <a:chOff x="218848" y="273538"/>
            <a:chExt cx="9035108" cy="5441462"/>
          </a:xfrm>
        </p:grpSpPr>
        <p:sp>
          <p:nvSpPr>
            <p:cNvPr id="92" name="Freeform 16"/>
            <p:cNvSpPr/>
            <p:nvPr/>
          </p:nvSpPr>
          <p:spPr bwMode="auto">
            <a:xfrm>
              <a:off x="2547938" y="3228975"/>
              <a:ext cx="1755775" cy="1762125"/>
            </a:xfrm>
            <a:custGeom>
              <a:avLst/>
              <a:gdLst/>
              <a:ahLst/>
              <a:cxnLst>
                <a:cxn ang="0">
                  <a:pos x="1296" y="1298"/>
                </a:cxn>
                <a:cxn ang="0">
                  <a:pos x="0" y="1298"/>
                </a:cxn>
                <a:cxn ang="0">
                  <a:pos x="1296" y="0"/>
                </a:cxn>
                <a:cxn ang="0">
                  <a:pos x="1296" y="1298"/>
                </a:cxn>
              </a:cxnLst>
              <a:rect l="0" t="0" r="r" b="b"/>
              <a:pathLst>
                <a:path w="1296" h="1298">
                  <a:moveTo>
                    <a:pt x="1296" y="1298"/>
                  </a:moveTo>
                  <a:lnTo>
                    <a:pt x="0" y="1298"/>
                  </a:lnTo>
                  <a:lnTo>
                    <a:pt x="1296" y="0"/>
                  </a:lnTo>
                  <a:lnTo>
                    <a:pt x="1296" y="1298"/>
                  </a:lnTo>
                  <a:close/>
                </a:path>
              </a:pathLst>
            </a:custGeom>
            <a:solidFill>
              <a:srgbClr val="258FB9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3" name="Freeform 17"/>
            <p:cNvSpPr/>
            <p:nvPr/>
          </p:nvSpPr>
          <p:spPr bwMode="auto">
            <a:xfrm>
              <a:off x="3424238" y="3228975"/>
              <a:ext cx="879475" cy="1762125"/>
            </a:xfrm>
            <a:custGeom>
              <a:avLst/>
              <a:gdLst>
                <a:gd name="T0" fmla="*/ 648 w 648"/>
                <a:gd name="T1" fmla="*/ 1298 h 1298"/>
                <a:gd name="T2" fmla="*/ 0 w 648"/>
                <a:gd name="T3" fmla="*/ 648 h 1298"/>
                <a:gd name="T4" fmla="*/ 648 w 648"/>
                <a:gd name="T5" fmla="*/ 0 h 1298"/>
                <a:gd name="T6" fmla="*/ 648 w 648"/>
                <a:gd name="T7" fmla="*/ 1298 h 12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8"/>
                <a:gd name="T13" fmla="*/ 0 h 1298"/>
                <a:gd name="T14" fmla="*/ 648 w 648"/>
                <a:gd name="T15" fmla="*/ 1298 h 12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8" h="1298">
                  <a:moveTo>
                    <a:pt x="648" y="1298"/>
                  </a:moveTo>
                  <a:lnTo>
                    <a:pt x="0" y="648"/>
                  </a:lnTo>
                  <a:lnTo>
                    <a:pt x="648" y="0"/>
                  </a:lnTo>
                  <a:lnTo>
                    <a:pt x="648" y="1298"/>
                  </a:lnTo>
                  <a:close/>
                </a:path>
              </a:pathLst>
            </a:custGeom>
            <a:solidFill>
              <a:srgbClr val="36ACD4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4" name="Freeform 6"/>
            <p:cNvSpPr/>
            <p:nvPr/>
          </p:nvSpPr>
          <p:spPr bwMode="auto">
            <a:xfrm>
              <a:off x="3060700" y="534988"/>
              <a:ext cx="1243013" cy="2484437"/>
            </a:xfrm>
            <a:custGeom>
              <a:avLst/>
              <a:gdLst/>
              <a:ahLst/>
              <a:cxnLst>
                <a:cxn ang="0">
                  <a:pos x="0" y="916"/>
                </a:cxn>
                <a:cxn ang="0">
                  <a:pos x="917" y="1833"/>
                </a:cxn>
                <a:cxn ang="0">
                  <a:pos x="917" y="0"/>
                </a:cxn>
                <a:cxn ang="0">
                  <a:pos x="0" y="916"/>
                </a:cxn>
              </a:cxnLst>
              <a:rect l="0" t="0" r="r" b="b"/>
              <a:pathLst>
                <a:path w="917" h="1833">
                  <a:moveTo>
                    <a:pt x="0" y="916"/>
                  </a:moveTo>
                  <a:lnTo>
                    <a:pt x="917" y="1833"/>
                  </a:lnTo>
                  <a:lnTo>
                    <a:pt x="917" y="0"/>
                  </a:lnTo>
                  <a:lnTo>
                    <a:pt x="0" y="916"/>
                  </a:lnTo>
                  <a:close/>
                </a:path>
              </a:pathLst>
            </a:custGeom>
            <a:solidFill>
              <a:srgbClr val="F4E03E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5" name="Freeform 7"/>
            <p:cNvSpPr/>
            <p:nvPr/>
          </p:nvSpPr>
          <p:spPr bwMode="auto">
            <a:xfrm>
              <a:off x="3060700" y="1774825"/>
              <a:ext cx="1243013" cy="1244600"/>
            </a:xfrm>
            <a:custGeom>
              <a:avLst/>
              <a:gdLst>
                <a:gd name="T0" fmla="*/ 0 w 917"/>
                <a:gd name="T1" fmla="*/ 2 h 919"/>
                <a:gd name="T2" fmla="*/ 917 w 917"/>
                <a:gd name="T3" fmla="*/ 919 h 919"/>
                <a:gd name="T4" fmla="*/ 917 w 917"/>
                <a:gd name="T5" fmla="*/ 0 h 919"/>
                <a:gd name="T6" fmla="*/ 0 w 917"/>
                <a:gd name="T7" fmla="*/ 2 h 9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7"/>
                <a:gd name="T13" fmla="*/ 0 h 919"/>
                <a:gd name="T14" fmla="*/ 917 w 917"/>
                <a:gd name="T15" fmla="*/ 919 h 9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7" h="919">
                  <a:moveTo>
                    <a:pt x="0" y="2"/>
                  </a:moveTo>
                  <a:lnTo>
                    <a:pt x="917" y="919"/>
                  </a:lnTo>
                  <a:lnTo>
                    <a:pt x="91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5C11C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6" name="Freeform 8"/>
            <p:cNvSpPr/>
            <p:nvPr/>
          </p:nvSpPr>
          <p:spPr bwMode="auto">
            <a:xfrm>
              <a:off x="4448175" y="3167063"/>
              <a:ext cx="1757363" cy="1757362"/>
            </a:xfrm>
            <a:custGeom>
              <a:avLst/>
              <a:gdLst/>
              <a:ahLst/>
              <a:cxnLst>
                <a:cxn ang="0">
                  <a:pos x="1296" y="0"/>
                </a:cxn>
                <a:cxn ang="0">
                  <a:pos x="0" y="0"/>
                </a:cxn>
                <a:cxn ang="0">
                  <a:pos x="1296" y="1296"/>
                </a:cxn>
                <a:cxn ang="0">
                  <a:pos x="1296" y="0"/>
                </a:cxn>
              </a:cxnLst>
              <a:rect l="0" t="0" r="r" b="b"/>
              <a:pathLst>
                <a:path w="1296" h="1296">
                  <a:moveTo>
                    <a:pt x="1296" y="0"/>
                  </a:moveTo>
                  <a:lnTo>
                    <a:pt x="0" y="0"/>
                  </a:lnTo>
                  <a:lnTo>
                    <a:pt x="1296" y="1296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rgbClr val="7C3D92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7" name="Freeform 9"/>
            <p:cNvSpPr/>
            <p:nvPr/>
          </p:nvSpPr>
          <p:spPr bwMode="auto">
            <a:xfrm>
              <a:off x="4448175" y="3167063"/>
              <a:ext cx="1757363" cy="881062"/>
            </a:xfrm>
            <a:custGeom>
              <a:avLst/>
              <a:gdLst>
                <a:gd name="T0" fmla="*/ 1296 w 1296"/>
                <a:gd name="T1" fmla="*/ 0 h 648"/>
                <a:gd name="T2" fmla="*/ 0 w 1296"/>
                <a:gd name="T3" fmla="*/ 0 h 648"/>
                <a:gd name="T4" fmla="*/ 648 w 1296"/>
                <a:gd name="T5" fmla="*/ 648 h 648"/>
                <a:gd name="T6" fmla="*/ 1296 w 1296"/>
                <a:gd name="T7" fmla="*/ 0 h 6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6"/>
                <a:gd name="T13" fmla="*/ 0 h 648"/>
                <a:gd name="T14" fmla="*/ 1296 w 1296"/>
                <a:gd name="T15" fmla="*/ 648 h 6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6" h="648">
                  <a:moveTo>
                    <a:pt x="1296" y="0"/>
                  </a:moveTo>
                  <a:lnTo>
                    <a:pt x="0" y="0"/>
                  </a:lnTo>
                  <a:lnTo>
                    <a:pt x="648" y="648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rgbClr val="9274AF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8" name="Freeform 10"/>
            <p:cNvSpPr/>
            <p:nvPr/>
          </p:nvSpPr>
          <p:spPr bwMode="auto">
            <a:xfrm>
              <a:off x="4448175" y="1843088"/>
              <a:ext cx="2486025" cy="1241425"/>
            </a:xfrm>
            <a:custGeom>
              <a:avLst/>
              <a:gdLst/>
              <a:ahLst/>
              <a:cxnLst>
                <a:cxn ang="0">
                  <a:pos x="917" y="0"/>
                </a:cxn>
                <a:cxn ang="0">
                  <a:pos x="1834" y="916"/>
                </a:cxn>
                <a:cxn ang="0">
                  <a:pos x="0" y="916"/>
                </a:cxn>
                <a:cxn ang="0">
                  <a:pos x="917" y="0"/>
                </a:cxn>
              </a:cxnLst>
              <a:rect l="0" t="0" r="r" b="b"/>
              <a:pathLst>
                <a:path w="1834" h="916">
                  <a:moveTo>
                    <a:pt x="917" y="0"/>
                  </a:moveTo>
                  <a:lnTo>
                    <a:pt x="1834" y="916"/>
                  </a:lnTo>
                  <a:lnTo>
                    <a:pt x="0" y="916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rgbClr val="E54A78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99" name="Freeform 11"/>
            <p:cNvSpPr/>
            <p:nvPr/>
          </p:nvSpPr>
          <p:spPr bwMode="auto">
            <a:xfrm>
              <a:off x="5691188" y="1843088"/>
              <a:ext cx="1243012" cy="1241426"/>
            </a:xfrm>
            <a:custGeom>
              <a:avLst/>
              <a:gdLst>
                <a:gd name="T0" fmla="*/ 0 w 917"/>
                <a:gd name="T1" fmla="*/ 0 h 916"/>
                <a:gd name="T2" fmla="*/ 917 w 917"/>
                <a:gd name="T3" fmla="*/ 916 h 916"/>
                <a:gd name="T4" fmla="*/ 0 w 917"/>
                <a:gd name="T5" fmla="*/ 916 h 916"/>
                <a:gd name="T6" fmla="*/ 0 w 917"/>
                <a:gd name="T7" fmla="*/ 0 h 9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7"/>
                <a:gd name="T13" fmla="*/ 0 h 916"/>
                <a:gd name="T14" fmla="*/ 917 w 917"/>
                <a:gd name="T15" fmla="*/ 916 h 9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7" h="916">
                  <a:moveTo>
                    <a:pt x="0" y="0"/>
                  </a:moveTo>
                  <a:lnTo>
                    <a:pt x="917" y="916"/>
                  </a:lnTo>
                  <a:lnTo>
                    <a:pt x="0" y="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FA8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0" name="Freeform 12"/>
            <p:cNvSpPr/>
            <p:nvPr/>
          </p:nvSpPr>
          <p:spPr bwMode="auto">
            <a:xfrm>
              <a:off x="4386263" y="1262063"/>
              <a:ext cx="1757362" cy="17573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6" y="0"/>
                </a:cxn>
                <a:cxn ang="0">
                  <a:pos x="0" y="1295"/>
                </a:cxn>
                <a:cxn ang="0">
                  <a:pos x="0" y="0"/>
                </a:cxn>
              </a:cxnLst>
              <a:rect l="0" t="0" r="r" b="b"/>
              <a:pathLst>
                <a:path w="1296" h="1295">
                  <a:moveTo>
                    <a:pt x="0" y="0"/>
                  </a:moveTo>
                  <a:lnTo>
                    <a:pt x="1296" y="0"/>
                  </a:lnTo>
                  <a:lnTo>
                    <a:pt x="0" y="12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771A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1" name="Freeform 13"/>
            <p:cNvSpPr/>
            <p:nvPr/>
          </p:nvSpPr>
          <p:spPr bwMode="auto">
            <a:xfrm>
              <a:off x="4386263" y="1262063"/>
              <a:ext cx="1757362" cy="882650"/>
            </a:xfrm>
            <a:custGeom>
              <a:avLst/>
              <a:gdLst>
                <a:gd name="T0" fmla="*/ 0 w 1296"/>
                <a:gd name="T1" fmla="*/ 0 h 650"/>
                <a:gd name="T2" fmla="*/ 1296 w 1296"/>
                <a:gd name="T3" fmla="*/ 0 h 650"/>
                <a:gd name="T4" fmla="*/ 646 w 1296"/>
                <a:gd name="T5" fmla="*/ 650 h 650"/>
                <a:gd name="T6" fmla="*/ 0 w 1296"/>
                <a:gd name="T7" fmla="*/ 0 h 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6"/>
                <a:gd name="T13" fmla="*/ 0 h 650"/>
                <a:gd name="T14" fmla="*/ 1296 w 1296"/>
                <a:gd name="T15" fmla="*/ 650 h 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6" h="650">
                  <a:moveTo>
                    <a:pt x="0" y="0"/>
                  </a:moveTo>
                  <a:lnTo>
                    <a:pt x="1296" y="0"/>
                  </a:lnTo>
                  <a:lnTo>
                    <a:pt x="646" y="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A53B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2" name="Freeform 14"/>
            <p:cNvSpPr/>
            <p:nvPr/>
          </p:nvSpPr>
          <p:spPr bwMode="auto">
            <a:xfrm>
              <a:off x="4386263" y="3228975"/>
              <a:ext cx="1243012" cy="2486025"/>
            </a:xfrm>
            <a:custGeom>
              <a:avLst/>
              <a:gdLst/>
              <a:ahLst/>
              <a:cxnLst>
                <a:cxn ang="0">
                  <a:pos x="917" y="916"/>
                </a:cxn>
                <a:cxn ang="0">
                  <a:pos x="0" y="1833"/>
                </a:cxn>
                <a:cxn ang="0">
                  <a:pos x="0" y="0"/>
                </a:cxn>
                <a:cxn ang="0">
                  <a:pos x="917" y="916"/>
                </a:cxn>
              </a:cxnLst>
              <a:rect l="0" t="0" r="r" b="b"/>
              <a:pathLst>
                <a:path w="917" h="1833">
                  <a:moveTo>
                    <a:pt x="917" y="916"/>
                  </a:moveTo>
                  <a:lnTo>
                    <a:pt x="0" y="1833"/>
                  </a:lnTo>
                  <a:lnTo>
                    <a:pt x="0" y="0"/>
                  </a:lnTo>
                  <a:lnTo>
                    <a:pt x="917" y="916"/>
                  </a:lnTo>
                  <a:close/>
                </a:path>
              </a:pathLst>
            </a:custGeom>
            <a:solidFill>
              <a:srgbClr val="0F63A1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3" name="Freeform 15"/>
            <p:cNvSpPr/>
            <p:nvPr/>
          </p:nvSpPr>
          <p:spPr bwMode="auto">
            <a:xfrm>
              <a:off x="4386263" y="3228975"/>
              <a:ext cx="1243012" cy="1244600"/>
            </a:xfrm>
            <a:custGeom>
              <a:avLst/>
              <a:gdLst>
                <a:gd name="T0" fmla="*/ 917 w 917"/>
                <a:gd name="T1" fmla="*/ 916 h 916"/>
                <a:gd name="T2" fmla="*/ 0 w 917"/>
                <a:gd name="T3" fmla="*/ 916 h 916"/>
                <a:gd name="T4" fmla="*/ 0 w 917"/>
                <a:gd name="T5" fmla="*/ 0 h 916"/>
                <a:gd name="T6" fmla="*/ 917 w 917"/>
                <a:gd name="T7" fmla="*/ 916 h 9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7"/>
                <a:gd name="T13" fmla="*/ 0 h 916"/>
                <a:gd name="T14" fmla="*/ 917 w 917"/>
                <a:gd name="T15" fmla="*/ 916 h 9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7" h="916">
                  <a:moveTo>
                    <a:pt x="917" y="916"/>
                  </a:moveTo>
                  <a:lnTo>
                    <a:pt x="0" y="916"/>
                  </a:lnTo>
                  <a:lnTo>
                    <a:pt x="0" y="0"/>
                  </a:lnTo>
                  <a:lnTo>
                    <a:pt x="917" y="916"/>
                  </a:lnTo>
                  <a:close/>
                </a:path>
              </a:pathLst>
            </a:custGeom>
            <a:solidFill>
              <a:srgbClr val="248FBB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4" name="Freeform 18"/>
            <p:cNvSpPr/>
            <p:nvPr/>
          </p:nvSpPr>
          <p:spPr bwMode="auto">
            <a:xfrm>
              <a:off x="1754188" y="3167063"/>
              <a:ext cx="2484437" cy="1244600"/>
            </a:xfrm>
            <a:custGeom>
              <a:avLst/>
              <a:gdLst/>
              <a:ahLst/>
              <a:cxnLst>
                <a:cxn ang="0">
                  <a:pos x="916" y="917"/>
                </a:cxn>
                <a:cxn ang="0">
                  <a:pos x="0" y="0"/>
                </a:cxn>
                <a:cxn ang="0">
                  <a:pos x="1833" y="0"/>
                </a:cxn>
                <a:cxn ang="0">
                  <a:pos x="916" y="917"/>
                </a:cxn>
              </a:cxnLst>
              <a:rect l="0" t="0" r="r" b="b"/>
              <a:pathLst>
                <a:path w="1833" h="917">
                  <a:moveTo>
                    <a:pt x="916" y="917"/>
                  </a:moveTo>
                  <a:lnTo>
                    <a:pt x="0" y="0"/>
                  </a:lnTo>
                  <a:lnTo>
                    <a:pt x="1833" y="0"/>
                  </a:lnTo>
                  <a:lnTo>
                    <a:pt x="916" y="917"/>
                  </a:lnTo>
                  <a:close/>
                </a:path>
              </a:pathLst>
            </a:custGeom>
            <a:solidFill>
              <a:srgbClr val="8EBA27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5" name="Freeform 19"/>
            <p:cNvSpPr/>
            <p:nvPr/>
          </p:nvSpPr>
          <p:spPr bwMode="auto">
            <a:xfrm>
              <a:off x="2995613" y="3167063"/>
              <a:ext cx="1243012" cy="1244600"/>
            </a:xfrm>
            <a:custGeom>
              <a:avLst/>
              <a:gdLst>
                <a:gd name="T0" fmla="*/ 0 w 917"/>
                <a:gd name="T1" fmla="*/ 917 h 917"/>
                <a:gd name="T2" fmla="*/ 0 w 917"/>
                <a:gd name="T3" fmla="*/ 0 h 917"/>
                <a:gd name="T4" fmla="*/ 917 w 917"/>
                <a:gd name="T5" fmla="*/ 0 h 917"/>
                <a:gd name="T6" fmla="*/ 0 w 917"/>
                <a:gd name="T7" fmla="*/ 917 h 9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7"/>
                <a:gd name="T13" fmla="*/ 0 h 917"/>
                <a:gd name="T14" fmla="*/ 917 w 917"/>
                <a:gd name="T15" fmla="*/ 917 h 9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7" h="917">
                  <a:moveTo>
                    <a:pt x="0" y="917"/>
                  </a:moveTo>
                  <a:lnTo>
                    <a:pt x="0" y="0"/>
                  </a:lnTo>
                  <a:lnTo>
                    <a:pt x="917" y="0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68A131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0"/>
            <p:cNvSpPr/>
            <p:nvPr/>
          </p:nvSpPr>
          <p:spPr bwMode="auto">
            <a:xfrm>
              <a:off x="2474913" y="1328738"/>
              <a:ext cx="1758950" cy="175577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0" y="0"/>
                </a:cxn>
                <a:cxn ang="0">
                  <a:pos x="1299" y="1295"/>
                </a:cxn>
                <a:cxn ang="0">
                  <a:pos x="0" y="1295"/>
                </a:cxn>
              </a:cxnLst>
              <a:rect l="0" t="0" r="r" b="b"/>
              <a:pathLst>
                <a:path w="1299" h="1295">
                  <a:moveTo>
                    <a:pt x="0" y="1295"/>
                  </a:moveTo>
                  <a:lnTo>
                    <a:pt x="0" y="0"/>
                  </a:lnTo>
                  <a:lnTo>
                    <a:pt x="1299" y="1295"/>
                  </a:lnTo>
                  <a:lnTo>
                    <a:pt x="0" y="1295"/>
                  </a:lnTo>
                  <a:close/>
                </a:path>
              </a:pathLst>
            </a:custGeom>
            <a:solidFill>
              <a:srgbClr val="C3D838"/>
            </a:solidFill>
            <a:ln w="9525">
              <a:noFill/>
              <a:round/>
            </a:ln>
            <a:effectLst>
              <a:outerShdw dist="38100" dir="2700000" algn="ctr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7" name="Freeform 21"/>
            <p:cNvSpPr/>
            <p:nvPr/>
          </p:nvSpPr>
          <p:spPr bwMode="auto">
            <a:xfrm>
              <a:off x="2474913" y="2206625"/>
              <a:ext cx="1758950" cy="877888"/>
            </a:xfrm>
            <a:custGeom>
              <a:avLst/>
              <a:gdLst>
                <a:gd name="T0" fmla="*/ 0 w 1299"/>
                <a:gd name="T1" fmla="*/ 647 h 647"/>
                <a:gd name="T2" fmla="*/ 651 w 1299"/>
                <a:gd name="T3" fmla="*/ 0 h 647"/>
                <a:gd name="T4" fmla="*/ 1299 w 1299"/>
                <a:gd name="T5" fmla="*/ 647 h 647"/>
                <a:gd name="T6" fmla="*/ 0 w 1299"/>
                <a:gd name="T7" fmla="*/ 647 h 6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9"/>
                <a:gd name="T13" fmla="*/ 0 h 647"/>
                <a:gd name="T14" fmla="*/ 1299 w 1299"/>
                <a:gd name="T15" fmla="*/ 647 h 6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9" h="647">
                  <a:moveTo>
                    <a:pt x="0" y="647"/>
                  </a:moveTo>
                  <a:lnTo>
                    <a:pt x="651" y="0"/>
                  </a:lnTo>
                  <a:lnTo>
                    <a:pt x="1299" y="647"/>
                  </a:lnTo>
                  <a:lnTo>
                    <a:pt x="0" y="647"/>
                  </a:lnTo>
                  <a:close/>
                </a:path>
              </a:pathLst>
            </a:custGeom>
            <a:solidFill>
              <a:srgbClr val="A7CA22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kumimoji="0" lang="zh-CN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108" name="文本框 35"/>
            <p:cNvSpPr txBox="1">
              <a:spLocks noChangeArrowheads="1"/>
            </p:cNvSpPr>
            <p:nvPr/>
          </p:nvSpPr>
          <p:spPr bwMode="auto">
            <a:xfrm>
              <a:off x="218848" y="2200275"/>
              <a:ext cx="2178278" cy="83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/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带薪年假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algn="r" eaLnBrk="1" hangingPunct="1"/>
              <a:endParaRPr lang="en-US" altLang="zh-CN" sz="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algn="r" eaLnBrk="1" hangingPunct="1"/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带薪婚假、产假等</a:t>
              </a:r>
              <a:endPara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09" name="文本框 39"/>
            <p:cNvSpPr txBox="1">
              <a:spLocks noChangeArrowheads="1"/>
            </p:cNvSpPr>
            <p:nvPr/>
          </p:nvSpPr>
          <p:spPr bwMode="auto">
            <a:xfrm>
              <a:off x="1214436" y="3700462"/>
              <a:ext cx="1333501" cy="124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生日礼品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eaLnBrk="1" hangingPunct="1"/>
              <a:endParaRPr lang="en-US" altLang="zh-CN" sz="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婚育礼金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eaLnBrk="1" hangingPunct="1"/>
              <a:endParaRPr lang="en-US" altLang="zh-CN" sz="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eaLnBrk="1" hangingPunct="1"/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节日福利</a:t>
              </a:r>
              <a:endPara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0" name="文本框 44"/>
            <p:cNvSpPr txBox="1">
              <a:spLocks noChangeArrowheads="1"/>
            </p:cNvSpPr>
            <p:nvPr/>
          </p:nvSpPr>
          <p:spPr bwMode="auto">
            <a:xfrm>
              <a:off x="4429125" y="2085975"/>
              <a:ext cx="500063" cy="396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01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1" name="文本框 45"/>
            <p:cNvSpPr txBox="1">
              <a:spLocks noChangeArrowheads="1"/>
            </p:cNvSpPr>
            <p:nvPr/>
          </p:nvSpPr>
          <p:spPr bwMode="auto">
            <a:xfrm>
              <a:off x="4414021" y="396749"/>
              <a:ext cx="2286794" cy="83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l"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免费有机餐</a:t>
              </a:r>
              <a:r>
                <a:rPr lang="en-US" altLang="zh-CN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/</a:t>
              </a:r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餐补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algn="l" eaLnBrk="1" hangingPunct="1">
                <a:buFont typeface="Arial" panose="020B0604020202020204" pitchFamily="34" charset="0"/>
                <a:buNone/>
              </a:pPr>
              <a:endParaRPr lang="en-US" altLang="zh-CN" sz="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  <a:p>
              <a:pPr algn="l"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微软雅黑" panose="020B0503020204020204" pitchFamily="34" charset="-122"/>
                </a:rPr>
                <a:t>免费住宿</a:t>
              </a:r>
              <a:endParaRPr lang="zh-CN" altLang="en-US" sz="1600" b="1" dirty="0">
                <a:solidFill>
                  <a:srgbClr val="0070C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2" name="文本框 47"/>
            <p:cNvSpPr txBox="1">
              <a:spLocks noChangeArrowheads="1"/>
            </p:cNvSpPr>
            <p:nvPr/>
          </p:nvSpPr>
          <p:spPr bwMode="auto">
            <a:xfrm>
              <a:off x="6143625" y="1473201"/>
              <a:ext cx="3110331" cy="113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algn="l"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国内</a:t>
              </a:r>
              <a:r>
                <a:rPr lang="en-US" altLang="zh-CN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/</a:t>
              </a: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国外旅游</a:t>
              </a:r>
              <a:endPara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algn="l" eaLnBrk="1" hangingPunct="1">
                <a:buFont typeface="Arial" panose="020B0604020202020204" pitchFamily="34" charset="0"/>
                <a:buNone/>
              </a:pPr>
              <a:endParaRPr lang="en-US" altLang="zh-CN" sz="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algn="l"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体检、聚餐、尾牙等活动</a:t>
              </a:r>
              <a:endPara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algn="l" eaLnBrk="1" hangingPunct="1">
                <a:buFont typeface="Arial" panose="020B0604020202020204" pitchFamily="34" charset="0"/>
                <a:buNone/>
              </a:pPr>
              <a:endParaRPr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</p:txBody>
        </p:sp>
        <p:sp>
          <p:nvSpPr>
            <p:cNvPr id="113" name="文本框 49"/>
            <p:cNvSpPr txBox="1">
              <a:spLocks noChangeArrowheads="1"/>
            </p:cNvSpPr>
            <p:nvPr/>
          </p:nvSpPr>
          <p:spPr bwMode="auto">
            <a:xfrm>
              <a:off x="6284912" y="4011612"/>
              <a:ext cx="1999759" cy="83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 smtClean="0">
                  <a:solidFill>
                    <a:srgbClr val="0070C0"/>
                  </a:solidFill>
                  <a:latin typeface="幼圆" panose="02010509060101010101" pitchFamily="49" charset="-122"/>
                </a:rPr>
                <a:t>年度调薪</a:t>
              </a:r>
              <a:endPara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endParaRPr lang="en-US" altLang="zh-CN" sz="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职位晋升</a:t>
              </a:r>
              <a:endParaRPr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</p:txBody>
        </p:sp>
        <p:sp>
          <p:nvSpPr>
            <p:cNvPr id="114" name="文本框 44"/>
            <p:cNvSpPr txBox="1">
              <a:spLocks noChangeArrowheads="1"/>
            </p:cNvSpPr>
            <p:nvPr/>
          </p:nvSpPr>
          <p:spPr bwMode="auto">
            <a:xfrm>
              <a:off x="5000625" y="2557463"/>
              <a:ext cx="500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02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5" name="文本框 44"/>
            <p:cNvSpPr txBox="1">
              <a:spLocks noChangeArrowheads="1"/>
            </p:cNvSpPr>
            <p:nvPr/>
          </p:nvSpPr>
          <p:spPr bwMode="auto">
            <a:xfrm>
              <a:off x="5000625" y="3271838"/>
              <a:ext cx="500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03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6" name="文本框 44"/>
            <p:cNvSpPr txBox="1">
              <a:spLocks noChangeArrowheads="1"/>
            </p:cNvSpPr>
            <p:nvPr/>
          </p:nvSpPr>
          <p:spPr bwMode="auto">
            <a:xfrm>
              <a:off x="4429125" y="3700463"/>
              <a:ext cx="500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04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7" name="文本框 44"/>
            <p:cNvSpPr txBox="1">
              <a:spLocks noChangeArrowheads="1"/>
            </p:cNvSpPr>
            <p:nvPr/>
          </p:nvSpPr>
          <p:spPr bwMode="auto">
            <a:xfrm>
              <a:off x="3714750" y="3771900"/>
              <a:ext cx="500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05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8" name="文本框 44"/>
            <p:cNvSpPr txBox="1">
              <a:spLocks noChangeArrowheads="1"/>
            </p:cNvSpPr>
            <p:nvPr/>
          </p:nvSpPr>
          <p:spPr bwMode="auto">
            <a:xfrm>
              <a:off x="3286125" y="3271838"/>
              <a:ext cx="500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06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9" name="文本框 44"/>
            <p:cNvSpPr txBox="1">
              <a:spLocks noChangeArrowheads="1"/>
            </p:cNvSpPr>
            <p:nvPr/>
          </p:nvSpPr>
          <p:spPr bwMode="auto">
            <a:xfrm>
              <a:off x="3286125" y="2628900"/>
              <a:ext cx="500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07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0" name="文本框 44"/>
            <p:cNvSpPr txBox="1">
              <a:spLocks noChangeArrowheads="1"/>
            </p:cNvSpPr>
            <p:nvPr/>
          </p:nvSpPr>
          <p:spPr bwMode="auto">
            <a:xfrm>
              <a:off x="3714750" y="2085975"/>
              <a:ext cx="500063" cy="396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08</a:t>
              </a:r>
              <a:endParaRPr lang="en-US" altLang="zh-CN" sz="15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1" name="文本框 49"/>
            <p:cNvSpPr txBox="1">
              <a:spLocks noChangeArrowheads="1"/>
            </p:cNvSpPr>
            <p:nvPr/>
          </p:nvSpPr>
          <p:spPr bwMode="auto">
            <a:xfrm>
              <a:off x="5072064" y="5129213"/>
              <a:ext cx="1198967" cy="4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 smtClean="0">
                  <a:solidFill>
                    <a:srgbClr val="0070C0"/>
                  </a:solidFill>
                  <a:latin typeface="幼圆" panose="02010509060101010101" pitchFamily="49" charset="-122"/>
                </a:rPr>
                <a:t>五险</a:t>
              </a: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一金</a:t>
              </a:r>
              <a:endParaRPr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</p:txBody>
        </p:sp>
        <p:sp>
          <p:nvSpPr>
            <p:cNvPr id="122" name="文本框 49"/>
            <p:cNvSpPr txBox="1">
              <a:spLocks noChangeArrowheads="1"/>
            </p:cNvSpPr>
            <p:nvPr/>
          </p:nvSpPr>
          <p:spPr bwMode="auto">
            <a:xfrm>
              <a:off x="2709863" y="5057773"/>
              <a:ext cx="1254919" cy="41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工会活动</a:t>
              </a:r>
              <a:endPara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</p:txBody>
        </p:sp>
        <p:sp>
          <p:nvSpPr>
            <p:cNvPr id="123" name="文本框 49"/>
            <p:cNvSpPr txBox="1">
              <a:spLocks noChangeArrowheads="1"/>
            </p:cNvSpPr>
            <p:nvPr/>
          </p:nvSpPr>
          <p:spPr bwMode="auto">
            <a:xfrm>
              <a:off x="1881186" y="273538"/>
              <a:ext cx="1905002" cy="124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anose="020B060403050404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提案改善奖金</a:t>
              </a:r>
              <a:endPara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endParaRPr lang="en-US" altLang="zh-CN" sz="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生产奖金</a:t>
              </a:r>
              <a:endPara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endParaRPr lang="en-US" altLang="zh-CN" sz="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0070C0"/>
                  </a:solidFill>
                  <a:latin typeface="幼圆" panose="02010509060101010101" pitchFamily="49" charset="-122"/>
                </a:rPr>
                <a:t>丰厚年终奖</a:t>
              </a:r>
              <a:endPara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1"/>
          <p:cNvSpPr>
            <a:spLocks noGrp="1"/>
          </p:cNvSpPr>
          <p:nvPr>
            <p:ph type="ctrTitle"/>
          </p:nvPr>
        </p:nvSpPr>
        <p:spPr bwMode="auto">
          <a:xfrm>
            <a:off x="596900" y="2289175"/>
            <a:ext cx="7772400" cy="1190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n-US" altLang="zh-CN" sz="3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3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期待您的加入！</a:t>
            </a:r>
            <a:br>
              <a:rPr lang="en-US" altLang="zh-CN" sz="3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</a:br>
            <a:r>
              <a:rPr lang="zh-CN" altLang="en-US" sz="3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谢谢</a:t>
            </a:r>
            <a:r>
              <a:rPr lang="en-US" altLang="zh-CN" sz="3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!</a:t>
            </a:r>
            <a:endParaRPr lang="zh-CN" altLang="en-US" sz="32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1203" name="文本占位符 2"/>
          <p:cNvSpPr>
            <a:spLocks noGrp="1"/>
          </p:cNvSpPr>
          <p:nvPr>
            <p:ph type="body" sz="quarter" idx="13"/>
          </p:nvPr>
        </p:nvSpPr>
        <p:spPr bwMode="auto">
          <a:xfrm>
            <a:off x="482600" y="3489325"/>
            <a:ext cx="7772400" cy="573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/>
          <a:lstStyle/>
          <a:p>
            <a:r>
              <a:rPr lang="en-US" altLang="zh-CN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en-US" altLang="zh-CN" sz="3200" b="1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Arizon.com </a:t>
            </a:r>
            <a:endParaRPr lang="zh-CN" altLang="en-US" b="1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1205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25414"/>
            <a:ext cx="5106990" cy="199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文本占位符 3"/>
          <p:cNvSpPr txBox="1"/>
          <p:nvPr/>
        </p:nvSpPr>
        <p:spPr bwMode="auto">
          <a:xfrm>
            <a:off x="6948487" y="3031014"/>
            <a:ext cx="1831976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2000" dirty="0" smtClean="0">
                <a:solidFill>
                  <a:srgbClr val="34424A"/>
                </a:solidFill>
                <a:latin typeface="Helvetica" pitchFamily="34" charset="0"/>
                <a:ea typeface="宋体" panose="02010600030101010101" pitchFamily="2" charset="-122"/>
              </a:rPr>
              <a:t>微信扫码入群</a:t>
            </a:r>
            <a:endParaRPr lang="zh-CN" altLang="en-US" sz="2000" dirty="0">
              <a:solidFill>
                <a:srgbClr val="34424A"/>
              </a:solidFill>
              <a:latin typeface="Helvetica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460" y="0"/>
            <a:ext cx="2125980" cy="28473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Shape 193"/>
          <p:cNvSpPr/>
          <p:nvPr/>
        </p:nvSpPr>
        <p:spPr>
          <a:xfrm>
            <a:off x="346076" y="95648"/>
            <a:ext cx="8208963" cy="36933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defRPr sz="1800"/>
            </a:pP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永道射频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  <a:ea typeface="Avenir Black"/>
                <a:cs typeface="Avenir Black"/>
                <a:sym typeface="Avenir Black"/>
              </a:rPr>
              <a:t>-</a:t>
            </a:r>
            <a:r>
              <a:rPr lang="zh-CN" altLang="en-US" sz="2400" b="1" kern="0" dirty="0">
                <a:solidFill>
                  <a:sysClr val="windowText" lastClr="000000"/>
                </a:solidFill>
                <a:ea typeface="Avenir Black"/>
                <a:cs typeface="Avenir Black"/>
              </a:rPr>
              <a:t>发展历程</a:t>
            </a:r>
            <a:endParaRPr lang="en-US" altLang="zh-CN" sz="2400" b="1" kern="0" dirty="0">
              <a:solidFill>
                <a:sysClr val="windowText" lastClr="000000"/>
              </a:solidFill>
              <a:ea typeface="Avenir Black"/>
              <a:cs typeface="Avenir Black"/>
            </a:endParaRPr>
          </a:p>
        </p:txBody>
      </p:sp>
      <p:sp>
        <p:nvSpPr>
          <p:cNvPr id="7" name="Shape 351"/>
          <p:cNvSpPr/>
          <p:nvPr/>
        </p:nvSpPr>
        <p:spPr>
          <a:xfrm>
            <a:off x="125760" y="4686300"/>
            <a:ext cx="8972872" cy="4247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228600" indent="-228600" eaLnBrk="1" fontAlgn="auto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CC0000"/>
              </a:buClr>
              <a:buFontTx/>
              <a:buChar char="‣"/>
              <a:defRPr/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  <a:ea typeface="Avenir Heavy"/>
                <a:cs typeface="Avenir Heavy"/>
                <a:sym typeface="Avenir Heavy"/>
              </a:rPr>
              <a:t>说明：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2018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年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,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永道整年出货标签量达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22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亿枚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,2019</a:t>
            </a:r>
            <a:r>
              <a:rPr lang="zh-CN" altLang="en-US" sz="2000" kern="0" dirty="0" smtClean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年出货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数量</a:t>
            </a:r>
            <a:r>
              <a:rPr lang="en-US" altLang="zh-CN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24</a:t>
            </a:r>
            <a:r>
              <a:rPr lang="zh-CN" altLang="en-US" sz="2000" kern="0" dirty="0">
                <a:solidFill>
                  <a:sysClr val="windowText" lastClr="000000"/>
                </a:solidFill>
                <a:latin typeface="+mn-lt"/>
                <a:ea typeface="Avenir Medium"/>
                <a:cs typeface="Avenir Medium"/>
                <a:sym typeface="Avenir Medium"/>
              </a:rPr>
              <a:t>亿枚。</a:t>
            </a:r>
            <a:endParaRPr sz="2400" kern="0" dirty="0">
              <a:solidFill>
                <a:sysClr val="windowText" lastClr="000000"/>
              </a:solidFill>
              <a:latin typeface="+mn-lt"/>
              <a:ea typeface="Avenir Medium"/>
              <a:cs typeface="Avenir Medium"/>
              <a:sym typeface="Avenir Medium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125760" y="597744"/>
          <a:ext cx="8820472" cy="4126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3239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eaLnBrk="1" fontAlgn="auto" hangingPunct="1">
              <a:spcAft>
                <a:spcPts val="0"/>
              </a:spcAft>
              <a:defRPr sz="1800"/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业务范围</a:t>
            </a:r>
            <a:endParaRPr lang="en-US" sz="24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55" name="globe-filtered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32" y="2422082"/>
            <a:ext cx="1047199" cy="10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asted-image.p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4338" y="560390"/>
            <a:ext cx="4601255" cy="4601255"/>
          </a:xfrm>
          <a:prstGeom prst="rect">
            <a:avLst/>
          </a:prstGeom>
          <a:noFill/>
          <a:ln>
            <a:noFill/>
          </a:ln>
          <a:effectLst>
            <a:outerShdw blurRad="101600" dist="50494" dir="4953279" rotWithShape="0">
              <a:srgbClr val="D9404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7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51" y="1482731"/>
            <a:ext cx="2850160" cy="285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Shape 314"/>
          <p:cNvSpPr/>
          <p:nvPr/>
        </p:nvSpPr>
        <p:spPr>
          <a:xfrm>
            <a:off x="4498576" y="1868417"/>
            <a:ext cx="874630" cy="61271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ODM</a:t>
            </a:r>
            <a:b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</a:br>
            <a: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service</a:t>
            </a:r>
            <a:endParaRPr sz="2100" kern="0" dirty="0">
              <a:ln w="1270">
                <a:solidFill>
                  <a:srgbClr val="FFFFFF"/>
                </a:solidFill>
              </a:ln>
              <a:solidFill>
                <a:srgbClr val="FFFFFF"/>
              </a:solidFill>
              <a:latin typeface="+mn-ea"/>
              <a:ea typeface="+mn-ea"/>
              <a:cs typeface="Avenir Black"/>
              <a:sym typeface="Avenir Black"/>
            </a:endParaRPr>
          </a:p>
        </p:txBody>
      </p:sp>
      <p:sp>
        <p:nvSpPr>
          <p:cNvPr id="59" name="Shape 315"/>
          <p:cNvSpPr/>
          <p:nvPr/>
        </p:nvSpPr>
        <p:spPr>
          <a:xfrm>
            <a:off x="3848901" y="2623899"/>
            <a:ext cx="1229965" cy="64356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>
              <a:lnSpc>
                <a:spcPct val="80000"/>
              </a:lnSpc>
              <a:defRPr sz="2000" i="1">
                <a:ln w="1209">
                  <a:solidFill>
                    <a:srgbClr val="FFFFFF"/>
                  </a:solidFill>
                </a:ln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i="0">
                <a:ln w="9525">
                  <a:noFill/>
                </a:ln>
              </a:defRPr>
            </a:pPr>
            <a:r>
              <a:rPr sz="1800" i="0" kern="0" dirty="0">
                <a:ln w="9525">
                  <a:noFill/>
                </a:ln>
                <a:solidFill>
                  <a:sysClr val="windowText" lastClr="000000"/>
                </a:solidFill>
                <a:latin typeface="+mn-ea"/>
                <a:ea typeface="+mn-ea"/>
              </a:rPr>
              <a:t>ARIZON</a:t>
            </a:r>
            <a:endParaRPr sz="1800" i="0" kern="0" dirty="0">
              <a:ln w="9525">
                <a:noFill/>
              </a:ln>
              <a:solidFill>
                <a:sysClr val="windowText" lastClr="000000"/>
              </a:solidFill>
              <a:latin typeface="+mn-ea"/>
              <a:ea typeface="+mn-ea"/>
            </a:endParaRPr>
          </a:p>
        </p:txBody>
      </p:sp>
      <p:sp>
        <p:nvSpPr>
          <p:cNvPr id="60" name="Shape 316"/>
          <p:cNvSpPr/>
          <p:nvPr/>
        </p:nvSpPr>
        <p:spPr>
          <a:xfrm>
            <a:off x="3119753" y="1842852"/>
            <a:ext cx="1416243" cy="61271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OEM</a:t>
            </a:r>
            <a:endParaRPr sz="2100" kern="0" dirty="0">
              <a:ln w="1270">
                <a:solidFill>
                  <a:srgbClr val="FFFFFF"/>
                </a:solidFill>
              </a:ln>
              <a:solidFill>
                <a:srgbClr val="FFFFFF"/>
              </a:solidFill>
              <a:latin typeface="+mn-ea"/>
              <a:ea typeface="+mn-ea"/>
              <a:cs typeface="Avenir Black"/>
              <a:sym typeface="Avenir Black"/>
            </a:endParaRP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Medium"/>
                <a:sym typeface="Avenir Medium"/>
              </a:rPr>
              <a:t>service   </a:t>
            </a:r>
            <a:endParaRPr sz="2100" kern="0" dirty="0">
              <a:ln w="1270">
                <a:solidFill>
                  <a:srgbClr val="FFFFFF"/>
                </a:solidFill>
              </a:ln>
              <a:solidFill>
                <a:srgbClr val="FFFFFF"/>
              </a:solidFill>
              <a:latin typeface="+mn-ea"/>
              <a:ea typeface="+mn-ea"/>
              <a:cs typeface="Avenir Medium"/>
              <a:sym typeface="Avenir Medium"/>
            </a:endParaRPr>
          </a:p>
        </p:txBody>
      </p:sp>
      <p:sp>
        <p:nvSpPr>
          <p:cNvPr id="61" name="Shape 317"/>
          <p:cNvSpPr/>
          <p:nvPr/>
        </p:nvSpPr>
        <p:spPr>
          <a:xfrm>
            <a:off x="4671247" y="3497208"/>
            <a:ext cx="1176564" cy="61271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0" kern="0" dirty="0" err="1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Custome</a:t>
            </a:r>
            <a: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-</a:t>
            </a:r>
            <a:b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</a:br>
            <a:r>
              <a:rPr sz="2100" kern="0" dirty="0" err="1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rized</a:t>
            </a:r>
            <a:endParaRPr sz="2100" kern="0" dirty="0">
              <a:ln w="1270">
                <a:solidFill>
                  <a:srgbClr val="FFFFFF"/>
                </a:solidFill>
              </a:ln>
              <a:solidFill>
                <a:srgbClr val="FFFFFF"/>
              </a:solidFill>
              <a:latin typeface="+mn-ea"/>
              <a:ea typeface="+mn-ea"/>
              <a:cs typeface="Avenir Black"/>
              <a:sym typeface="Avenir Black"/>
            </a:endParaRPr>
          </a:p>
        </p:txBody>
      </p:sp>
      <p:sp>
        <p:nvSpPr>
          <p:cNvPr id="62" name="Shape 318"/>
          <p:cNvSpPr/>
          <p:nvPr/>
        </p:nvSpPr>
        <p:spPr>
          <a:xfrm>
            <a:off x="2723187" y="3469281"/>
            <a:ext cx="1643681" cy="61271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0" kern="0" dirty="0" err="1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Manufac</a:t>
            </a:r>
            <a: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-</a:t>
            </a:r>
            <a:endParaRPr sz="2100" kern="0" dirty="0">
              <a:ln w="1270">
                <a:solidFill>
                  <a:srgbClr val="FFFFFF"/>
                </a:solidFill>
              </a:ln>
              <a:solidFill>
                <a:srgbClr val="FFFFFF"/>
              </a:solidFill>
              <a:latin typeface="+mn-ea"/>
              <a:ea typeface="+mn-ea"/>
              <a:cs typeface="Avenir Black"/>
              <a:sym typeface="Avenir Black"/>
            </a:endParaRPr>
          </a:p>
          <a:p>
            <a:pPr algn="ctr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0" kern="0" dirty="0" err="1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ture</a:t>
            </a:r>
            <a:r>
              <a:rPr sz="2100" kern="0" dirty="0">
                <a:ln w="127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ea"/>
                <a:ea typeface="+mn-ea"/>
                <a:cs typeface="Avenir Black"/>
                <a:sym typeface="Avenir Black"/>
              </a:rPr>
              <a:t> ring</a:t>
            </a:r>
            <a:endParaRPr sz="2100" kern="0" dirty="0">
              <a:ln w="1270">
                <a:solidFill>
                  <a:srgbClr val="FFFFFF"/>
                </a:solidFill>
              </a:ln>
              <a:solidFill>
                <a:srgbClr val="FFFFFF"/>
              </a:solidFill>
              <a:latin typeface="+mn-ea"/>
              <a:ea typeface="+mn-ea"/>
              <a:cs typeface="Avenir Black"/>
              <a:sym typeface="Avenir Black"/>
            </a:endParaRPr>
          </a:p>
        </p:txBody>
      </p:sp>
      <p:sp>
        <p:nvSpPr>
          <p:cNvPr id="63" name="Shape 319"/>
          <p:cNvSpPr>
            <a:spLocks noChangeArrowheads="1"/>
          </p:cNvSpPr>
          <p:nvPr/>
        </p:nvSpPr>
        <p:spPr bwMode="auto">
          <a:xfrm>
            <a:off x="336602" y="713288"/>
            <a:ext cx="20773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主要的 RFID 公司</a:t>
            </a:r>
            <a:endParaRPr lang="en-US" altLang="zh-CN" b="1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SzPct val="100000"/>
              <a:buFontTx/>
              <a:buChar char="‣"/>
            </a:pPr>
            <a:r>
              <a:rPr lang="en-US" altLang="zh-CN" sz="1600" dirty="0">
                <a:solidFill>
                  <a:srgbClr val="1C1C1C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Flip-chip Inlay</a:t>
            </a:r>
            <a:endParaRPr lang="en-US" altLang="zh-CN" sz="16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SzPct val="100000"/>
              <a:buFontTx/>
              <a:buChar char="‣"/>
            </a:pPr>
            <a:r>
              <a:rPr lang="en-US" altLang="zh-CN" sz="1600" dirty="0">
                <a:solidFill>
                  <a:srgbClr val="1C1C1C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Clear Wet Inlay</a:t>
            </a:r>
            <a:endParaRPr lang="en-US" altLang="zh-CN" sz="16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SzPct val="100000"/>
              <a:buFontTx/>
              <a:buChar char="‣"/>
            </a:pPr>
            <a:r>
              <a:rPr lang="en-US" altLang="zh-CN" sz="1600" dirty="0">
                <a:solidFill>
                  <a:srgbClr val="1C1C1C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White Wet Inlay</a:t>
            </a:r>
            <a:endParaRPr lang="en-US" altLang="zh-CN" sz="1600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SzPct val="100000"/>
              <a:buFontTx/>
              <a:buChar char="‣"/>
            </a:pPr>
            <a:r>
              <a:rPr lang="en-US" altLang="zh-CN" sz="1600" dirty="0" err="1">
                <a:solidFill>
                  <a:srgbClr val="1C1C1C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etc</a:t>
            </a:r>
            <a:endParaRPr lang="en-US" altLang="zh-CN" sz="1600" dirty="0">
              <a:solidFill>
                <a:srgbClr val="1C1C1C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64" name="Shape 320"/>
          <p:cNvSpPr>
            <a:spLocks noChangeArrowheads="1"/>
          </p:cNvSpPr>
          <p:nvPr/>
        </p:nvSpPr>
        <p:spPr bwMode="auto">
          <a:xfrm>
            <a:off x="6861395" y="3481790"/>
            <a:ext cx="16841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客制化产品</a:t>
            </a:r>
            <a:endParaRPr lang="zh-CN" altLang="zh-TW" b="1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/>
            <a:r>
              <a:rPr lang="zh-CN" altLang="en-US" sz="1600" dirty="0">
                <a:solidFill>
                  <a:srgbClr val="1C1C1C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为绑定、贴合、写码和印刷提供关键的解决方案</a:t>
            </a:r>
            <a:endParaRPr lang="zh-CN" altLang="zh-TW" sz="1600" dirty="0">
              <a:solidFill>
                <a:srgbClr val="1C1C1C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65" name="Shape 321"/>
          <p:cNvSpPr>
            <a:spLocks noChangeArrowheads="1"/>
          </p:cNvSpPr>
          <p:nvPr/>
        </p:nvSpPr>
        <p:spPr bwMode="auto">
          <a:xfrm>
            <a:off x="336602" y="3358679"/>
            <a:ext cx="207734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主营产品</a:t>
            </a:r>
            <a:endParaRPr lang="zh-CN" altLang="zh-TW" b="1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FontTx/>
              <a:buChar char="‣"/>
            </a:pPr>
            <a:r>
              <a:rPr lang="zh-TW" altLang="zh-CN" sz="1600">
                <a:solidFill>
                  <a:srgbClr val="1C1C1C"/>
                </a:solidFill>
                <a:latin typeface="Helvetica" pitchFamily="34" charset="0"/>
                <a:ea typeface="PMingLiU" pitchFamily="18" charset="-120"/>
                <a:sym typeface="Avenir Black" pitchFamily="34" charset="0"/>
              </a:rPr>
              <a:t>Flip-chip Inlay</a:t>
            </a:r>
            <a:endParaRPr lang="zh-TW" altLang="zh-CN" sz="1600">
              <a:solidFill>
                <a:srgbClr val="1C1C1C"/>
              </a:solidFill>
              <a:latin typeface="Helvetica" pitchFamily="34" charset="0"/>
              <a:ea typeface="PMingLiU" pitchFamily="18" charset="-120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FontTx/>
              <a:buChar char="‣"/>
            </a:pPr>
            <a:r>
              <a:rPr lang="zh-TW" altLang="zh-CN" sz="1600">
                <a:solidFill>
                  <a:srgbClr val="1C1C1C"/>
                </a:solidFill>
                <a:latin typeface="Helvetica" pitchFamily="34" charset="0"/>
                <a:ea typeface="PMingLiU" pitchFamily="18" charset="-120"/>
                <a:sym typeface="Avenir Black" pitchFamily="34" charset="0"/>
              </a:rPr>
              <a:t>Clear &amp; White Inlay</a:t>
            </a:r>
            <a:endParaRPr lang="zh-TW" altLang="zh-CN" sz="1600">
              <a:solidFill>
                <a:srgbClr val="1C1C1C"/>
              </a:solidFill>
              <a:latin typeface="Helvetica" pitchFamily="34" charset="0"/>
              <a:ea typeface="PMingLiU" pitchFamily="18" charset="-120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FontTx/>
              <a:buChar char="‣"/>
            </a:pPr>
            <a:r>
              <a:rPr lang="zh-TW" altLang="zh-CN" sz="1600">
                <a:solidFill>
                  <a:srgbClr val="1C1C1C"/>
                </a:solidFill>
                <a:latin typeface="Helvetica" pitchFamily="34" charset="0"/>
                <a:ea typeface="PMingLiU" pitchFamily="18" charset="-120"/>
                <a:sym typeface="Avenir Black" pitchFamily="34" charset="0"/>
              </a:rPr>
              <a:t>Tag &amp; Ticket</a:t>
            </a:r>
            <a:endParaRPr lang="zh-TW" altLang="zh-CN" sz="1600">
              <a:solidFill>
                <a:srgbClr val="1C1C1C"/>
              </a:solidFill>
              <a:latin typeface="Helvetica" pitchFamily="34" charset="0"/>
              <a:ea typeface="PMingLiU" pitchFamily="18" charset="-120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FontTx/>
              <a:buChar char="‣"/>
            </a:pPr>
            <a:r>
              <a:rPr lang="zh-TW" altLang="zh-CN" sz="1600">
                <a:solidFill>
                  <a:srgbClr val="1C1C1C"/>
                </a:solidFill>
                <a:latin typeface="Helvetica" pitchFamily="34" charset="0"/>
                <a:ea typeface="PMingLiU" pitchFamily="18" charset="-120"/>
                <a:sym typeface="Avenir Black" pitchFamily="34" charset="0"/>
              </a:rPr>
              <a:t>Fabric Label</a:t>
            </a:r>
            <a:endParaRPr lang="zh-TW" altLang="zh-CN" sz="1600">
              <a:solidFill>
                <a:srgbClr val="1C1C1C"/>
              </a:solidFill>
              <a:latin typeface="Helvetica" pitchFamily="34" charset="0"/>
              <a:ea typeface="PMingLiU" pitchFamily="18" charset="-120"/>
              <a:sym typeface="Avenir Black" pitchFamily="34" charset="0"/>
            </a:endParaRPr>
          </a:p>
        </p:txBody>
      </p:sp>
      <p:sp>
        <p:nvSpPr>
          <p:cNvPr id="66" name="Shape 322"/>
          <p:cNvSpPr>
            <a:spLocks noChangeArrowheads="1"/>
          </p:cNvSpPr>
          <p:nvPr/>
        </p:nvSpPr>
        <p:spPr bwMode="auto">
          <a:xfrm>
            <a:off x="6825343" y="1098010"/>
            <a:ext cx="17202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设计能力</a:t>
            </a:r>
            <a:endParaRPr lang="zh-CN" altLang="zh-TW" sz="1600" b="1" dirty="0">
              <a:solidFill>
                <a:srgbClr val="00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FontTx/>
              <a:buChar char="‣"/>
            </a:pPr>
            <a:r>
              <a:rPr lang="zh-CN" altLang="en-US" sz="1600" dirty="0">
                <a:solidFill>
                  <a:srgbClr val="1C1C1C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天线设计</a:t>
            </a:r>
            <a:endParaRPr lang="zh-CN" altLang="zh-TW" sz="1600" dirty="0">
              <a:solidFill>
                <a:srgbClr val="1C1C1C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buClr>
                <a:srgbClr val="A30000"/>
              </a:buClr>
              <a:buFontTx/>
              <a:buChar char="‣"/>
            </a:pPr>
            <a:r>
              <a:rPr lang="zh-TW" altLang="zh-CN" sz="1600" dirty="0">
                <a:solidFill>
                  <a:srgbClr val="1C1C1C"/>
                </a:solidFill>
                <a:latin typeface="Helvetica" pitchFamily="34" charset="0"/>
                <a:ea typeface="PMingLiU" pitchFamily="18" charset="-120"/>
                <a:sym typeface="Avenir Black" pitchFamily="34" charset="0"/>
              </a:rPr>
              <a:t>Inlay </a:t>
            </a:r>
            <a:r>
              <a:rPr lang="zh-CN" altLang="en-US" sz="1600" dirty="0">
                <a:solidFill>
                  <a:srgbClr val="1C1C1C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成品设计</a:t>
            </a:r>
            <a:endParaRPr lang="zh-CN" altLang="zh-TW" sz="1600" dirty="0">
              <a:solidFill>
                <a:srgbClr val="1C1C1C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67" name="Shape 329"/>
          <p:cNvSpPr>
            <a:spLocks noChangeArrowheads="1"/>
          </p:cNvSpPr>
          <p:nvPr/>
        </p:nvSpPr>
        <p:spPr bwMode="auto">
          <a:xfrm>
            <a:off x="3043551" y="144317"/>
            <a:ext cx="585007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92100" indent="-2921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707070"/>
              </a:buClr>
              <a:buSzPct val="100000"/>
            </a:pP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为全球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RFID</a:t>
            </a:r>
            <a:r>
              <a:rPr lang="zh-TW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公司</a:t>
            </a:r>
            <a:r>
              <a:rPr lang="zh-CN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及系统集成商</a:t>
            </a:r>
            <a:r>
              <a:rPr lang="zh-TW" altLang="en-US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提供</a:t>
            </a:r>
            <a:r>
              <a:rPr lang="en-US" altLang="zh-CN" sz="2200" b="1" dirty="0">
                <a:latin typeface="宋体" panose="02010600030101010101" pitchFamily="2" charset="-122"/>
                <a:ea typeface="宋体" panose="02010600030101010101" pitchFamily="2" charset="-122"/>
              </a:rPr>
              <a:t>ODM/OEM</a:t>
            </a:r>
            <a:r>
              <a:rPr lang="zh-CN" altLang="en-US" sz="2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服务</a:t>
            </a:r>
            <a:endParaRPr lang="zh-CN" altLang="en-US" sz="2200" b="1" dirty="0">
              <a:solidFill>
                <a:srgbClr val="B422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  <a:sym typeface="Avenir Black" pitchFamily="34" charset="0"/>
              </a:rPr>
              <a:t>研发创新成果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6" name="Shape 336"/>
          <p:cNvSpPr>
            <a:spLocks noChangeArrowheads="1"/>
          </p:cNvSpPr>
          <p:nvPr/>
        </p:nvSpPr>
        <p:spPr bwMode="auto">
          <a:xfrm>
            <a:off x="1385888" y="1665685"/>
            <a:ext cx="657066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endParaRPr lang="zh-CN" altLang="zh-CN" sz="3000" b="1">
              <a:solidFill>
                <a:srgbClr val="A3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8238" y="2633662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en-US" altLang="zh-CN" sz="200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满意的服务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5988" y="26408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5463" y="26027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dirty="0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Shape 336"/>
          <p:cNvSpPr>
            <a:spLocks noChangeArrowheads="1"/>
          </p:cNvSpPr>
          <p:nvPr/>
        </p:nvSpPr>
        <p:spPr bwMode="auto">
          <a:xfrm>
            <a:off x="428625" y="595308"/>
            <a:ext cx="7527925" cy="153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7330" indent="-22733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FontTx/>
              <a:buChar char="‣"/>
            </a:pPr>
            <a:r>
              <a:rPr lang="en-US" altLang="zh-CN" sz="24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200</a:t>
            </a:r>
            <a:r>
              <a:rPr lang="en-US" altLang="zh-CN" sz="2400" b="1" baseline="30000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+</a:t>
            </a:r>
            <a:r>
              <a:rPr lang="en-US" altLang="zh-CN" sz="24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  </a:t>
            </a:r>
            <a:r>
              <a:rPr lang="zh-CN" altLang="en-US" sz="24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专利获得</a:t>
            </a:r>
            <a:endParaRPr lang="en-US" altLang="zh-CN" sz="2400" b="1" dirty="0"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</a:pPr>
            <a:r>
              <a:rPr lang="en-US" altLang="zh-CN" sz="2000" dirty="0">
                <a:ea typeface="宋体" panose="02010600030101010101" pitchFamily="2" charset="-122"/>
                <a:sym typeface="Avenir Black" pitchFamily="34" charset="0"/>
              </a:rPr>
              <a:t>  (</a:t>
            </a:r>
            <a:r>
              <a:rPr lang="zh-CN" altLang="en-US" sz="2000" dirty="0">
                <a:ea typeface="宋体" panose="02010600030101010101" pitchFamily="2" charset="-122"/>
                <a:sym typeface="Avenir Black" pitchFamily="34" charset="0"/>
              </a:rPr>
              <a:t>发明专利</a:t>
            </a:r>
            <a:r>
              <a:rPr lang="en-US" altLang="zh-CN" sz="2000" dirty="0">
                <a:ea typeface="宋体" panose="02010600030101010101" pitchFamily="2" charset="-122"/>
              </a:rPr>
              <a:t>, </a:t>
            </a:r>
            <a:r>
              <a:rPr lang="zh-CN" altLang="en-US" sz="2000" dirty="0">
                <a:ea typeface="宋体" panose="02010600030101010101" pitchFamily="2" charset="-122"/>
              </a:rPr>
              <a:t>外观专利，实用新型专利</a:t>
            </a:r>
            <a:r>
              <a:rPr lang="en-US" altLang="zh-CN" sz="2000" dirty="0">
                <a:ea typeface="宋体" panose="02010600030101010101" pitchFamily="2" charset="-122"/>
                <a:sym typeface="Avenir Black" pitchFamily="34" charset="0"/>
              </a:rPr>
              <a:t>)</a:t>
            </a:r>
            <a:endParaRPr lang="en-US" altLang="zh-CN" sz="2000" dirty="0"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FontTx/>
              <a:buChar char="‣"/>
            </a:pPr>
            <a:r>
              <a:rPr lang="en-US" altLang="zh-CN" sz="2400" b="1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100 </a:t>
            </a:r>
            <a:r>
              <a:rPr lang="zh-CN" altLang="en-US" sz="2400" b="1" dirty="0">
                <a:solidFill>
                  <a:srgbClr val="00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多项专利申请中</a:t>
            </a:r>
            <a:r>
              <a:rPr lang="en-US" altLang="zh-CN" sz="2000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(</a:t>
            </a:r>
            <a:r>
              <a:rPr lang="zh-CN" altLang="en-US" sz="2000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等待专利机构认证</a:t>
            </a:r>
            <a:r>
              <a:rPr lang="en-US" altLang="zh-CN" sz="2000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)</a:t>
            </a:r>
            <a:endParaRPr lang="zh-CN" altLang="zh-CN" sz="2000" dirty="0"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79" y="2230097"/>
            <a:ext cx="2017713" cy="263581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26B74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9" y="2230096"/>
            <a:ext cx="2270648" cy="26358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26B74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61" y="2231289"/>
            <a:ext cx="2031382" cy="263462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626B74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  <a:sym typeface="Avenir Black" pitchFamily="34" charset="0"/>
              </a:rPr>
              <a:t>竞争优势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6" name="Shape 336"/>
          <p:cNvSpPr>
            <a:spLocks noChangeArrowheads="1"/>
          </p:cNvSpPr>
          <p:nvPr/>
        </p:nvSpPr>
        <p:spPr bwMode="auto">
          <a:xfrm>
            <a:off x="1385888" y="1665685"/>
            <a:ext cx="657066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endParaRPr lang="zh-CN" altLang="zh-CN" sz="3000" b="1">
              <a:solidFill>
                <a:srgbClr val="A3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8238" y="2633662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en-US" altLang="zh-CN" sz="200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满意的服务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5988" y="26408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5463" y="26027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dirty="0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Shape 336"/>
          <p:cNvSpPr>
            <a:spLocks noChangeArrowheads="1"/>
          </p:cNvSpPr>
          <p:nvPr/>
        </p:nvSpPr>
        <p:spPr bwMode="auto">
          <a:xfrm>
            <a:off x="370681" y="585902"/>
            <a:ext cx="5345113" cy="33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r>
              <a:rPr lang="zh-CN" altLang="en-US" sz="3000" b="1" dirty="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质量</a:t>
            </a:r>
            <a:r>
              <a:rPr lang="zh-CN" altLang="en-US" sz="30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认证</a:t>
            </a:r>
            <a:endParaRPr lang="zh-CN" altLang="zh-CN" sz="3000" b="1" dirty="0"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r>
              <a:rPr lang="zh-CN" altLang="en-US" sz="30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优化</a:t>
            </a:r>
            <a:r>
              <a:rPr lang="zh-CN" altLang="en-US" sz="3000" b="1" dirty="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成本</a:t>
            </a:r>
            <a:endParaRPr lang="zh-CN" altLang="zh-CN" sz="3000" b="1" dirty="0">
              <a:solidFill>
                <a:srgbClr val="70707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r>
              <a:rPr lang="zh-CN" altLang="en-US" sz="30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准时</a:t>
            </a:r>
            <a:r>
              <a:rPr lang="zh-CN" altLang="en-US" sz="3000" b="1" dirty="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交货</a:t>
            </a:r>
            <a:endParaRPr lang="zh-CN" altLang="en-US" sz="3000" b="1" dirty="0">
              <a:solidFill>
                <a:srgbClr val="CC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r>
              <a:rPr lang="zh-CN" altLang="en-US" sz="30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满意的</a:t>
            </a:r>
            <a:r>
              <a:rPr lang="zh-CN" altLang="en-US" sz="3000" b="1" dirty="0">
                <a:solidFill>
                  <a:srgbClr val="CC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服务</a:t>
            </a:r>
            <a:endParaRPr lang="zh-CN" altLang="en-US" sz="3000" b="1" dirty="0">
              <a:solidFill>
                <a:srgbClr val="CC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ts val="700"/>
              </a:spcBef>
              <a:buClr>
                <a:srgbClr val="D94040"/>
              </a:buClr>
              <a:buSzPct val="100000"/>
              <a:buFontTx/>
              <a:buChar char="‣"/>
            </a:pPr>
            <a:r>
              <a:rPr lang="zh-CN" altLang="en-US" sz="3000" b="1" dirty="0"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最可靠的</a:t>
            </a:r>
            <a:r>
              <a:rPr lang="zh-CN" altLang="en-US" sz="3000" b="1" dirty="0">
                <a:solidFill>
                  <a:srgbClr val="A30000"/>
                </a:solidFill>
                <a:latin typeface="Helvetica" pitchFamily="34" charset="0"/>
                <a:ea typeface="宋体" panose="02010600030101010101" pitchFamily="2" charset="-122"/>
                <a:sym typeface="Avenir Black" pitchFamily="34" charset="0"/>
              </a:rPr>
              <a:t>技术</a:t>
            </a:r>
            <a:endParaRPr lang="zh-CN" altLang="zh-CN" sz="3000" b="1" dirty="0">
              <a:solidFill>
                <a:srgbClr val="A30000"/>
              </a:solidFill>
              <a:latin typeface="Helvetica" pitchFamily="34" charset="0"/>
              <a:ea typeface="宋体" panose="02010600030101010101" pitchFamily="2" charset="-122"/>
              <a:sym typeface="Avenir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94"/>
          <p:cNvSpPr/>
          <p:nvPr/>
        </p:nvSpPr>
        <p:spPr>
          <a:xfrm>
            <a:off x="336603" y="141114"/>
            <a:ext cx="8208962" cy="30636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21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>
              <a:lnSpc>
                <a:spcPct val="80000"/>
              </a:lnSpc>
            </a:pPr>
            <a:r>
              <a:rPr lang="zh-CN" altLang="en-US" sz="2400" b="1" kern="0" dirty="0">
                <a:solidFill>
                  <a:sysClr val="windowText" lastClr="000000"/>
                </a:solidFill>
                <a:latin typeface="+mn-lt"/>
              </a:rPr>
              <a:t>永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道射频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n-lt"/>
              </a:rPr>
              <a:t>-</a:t>
            </a:r>
            <a:r>
              <a:rPr lang="zh-CN" altLang="en-US" sz="2400" b="1" kern="0" dirty="0" smtClean="0">
                <a:solidFill>
                  <a:sysClr val="windowText" lastClr="000000"/>
                </a:solidFill>
                <a:latin typeface="+mn-lt"/>
              </a:rPr>
              <a:t>我们的工厂</a:t>
            </a:r>
            <a:endParaRPr lang="zh-CN" altLang="zh-CN" sz="2400" b="1" kern="0" dirty="0">
              <a:solidFill>
                <a:sysClr val="windowText" lastClr="000000"/>
              </a:solidFill>
              <a:latin typeface="+mn-lt"/>
              <a:sym typeface="Avenir Black" pitchFamily="34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323528" y="473513"/>
            <a:ext cx="8424936" cy="7368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0 w 1000"/>
              <a:gd name="T11" fmla="*/ 0 h 1000"/>
              <a:gd name="T12" fmla="*/ 2147483647 w 1000"/>
              <a:gd name="T13" fmla="*/ 0 h 1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"/>
              <a:gd name="T22" fmla="*/ 0 h 1000"/>
              <a:gd name="T23" fmla="*/ 1000 w 1000"/>
              <a:gd name="T24" fmla="*/ 1000 h 1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AC0000"/>
          </a:solidFill>
          <a:ln w="9525">
            <a:solidFill>
              <a:srgbClr val="C00000"/>
            </a:solidFill>
            <a:round/>
          </a:ln>
        </p:spPr>
        <p:txBody>
          <a:bodyPr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8238" y="2633662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en-US" altLang="zh-CN" sz="200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满意的服务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5988" y="26408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5463" y="2602706"/>
            <a:ext cx="1979612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Helvetica" pitchFamily="34" charset="0"/>
                <a:cs typeface="Helvetica" pitchFamily="34" charset="0"/>
                <a:sym typeface="Arial" panose="020B0604020202020204" pitchFamily="34" charset="0"/>
              </a:defRPr>
            </a:lvl9pPr>
          </a:lstStyle>
          <a:p>
            <a:pPr latinLnBrk="1"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最可靠的技术</a:t>
            </a:r>
            <a:endParaRPr lang="zh-CN" altLang="en-US" sz="2000" b="1" dirty="0" smtClean="0">
              <a:solidFill>
                <a:schemeClr val="bg1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" y="716785"/>
            <a:ext cx="9123735" cy="396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251.204724409448,&quot;width&quot;:14368.086614173228}"/>
</p:tagLst>
</file>

<file path=ppt/tags/tag2.xml><?xml version="1.0" encoding="utf-8"?>
<p:tagLst xmlns:p="http://schemas.openxmlformats.org/presentationml/2006/main">
  <p:tag name="KSO_WPP_MARK_KEY" val="1e173c9c-1e82-4b36-b270-6be55dd9dee9"/>
  <p:tag name="COMMONDATA" val="eyJoZGlkIjoiMGIzMzE1YjE1ZDFkYzQyYTEzYzM4ODljOWMzZDQ5OTEifQ==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fidential_16x9">
  <a:themeElements>
    <a:clrScheme name="EINK_Colors">
      <a:dk1>
        <a:srgbClr val="34424A"/>
      </a:dk1>
      <a:lt1>
        <a:sysClr val="window" lastClr="FFFFFF"/>
      </a:lt1>
      <a:dk2>
        <a:srgbClr val="3E4C53"/>
      </a:dk2>
      <a:lt2>
        <a:srgbClr val="FFFFFF"/>
      </a:lt2>
      <a:accent1>
        <a:srgbClr val="DB0A2C"/>
      </a:accent1>
      <a:accent2>
        <a:srgbClr val="34434A"/>
      </a:accent2>
      <a:accent3>
        <a:srgbClr val="34434B"/>
      </a:accent3>
      <a:accent4>
        <a:srgbClr val="8E8E8E"/>
      </a:accent4>
      <a:accent5>
        <a:srgbClr val="6C6C6C"/>
      </a:accent5>
      <a:accent6>
        <a:srgbClr val="D81032"/>
      </a:accent6>
      <a:hlink>
        <a:srgbClr val="D81032"/>
      </a:hlink>
      <a:folHlink>
        <a:srgbClr val="3E49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Layout">
  <a:themeElements>
    <a:clrScheme name="EINK_Colors">
      <a:dk1>
        <a:srgbClr val="34424A"/>
      </a:dk1>
      <a:lt1>
        <a:sysClr val="window" lastClr="FFFFFF"/>
      </a:lt1>
      <a:dk2>
        <a:srgbClr val="3E4C53"/>
      </a:dk2>
      <a:lt2>
        <a:srgbClr val="FFFFFF"/>
      </a:lt2>
      <a:accent1>
        <a:srgbClr val="DB0A2C"/>
      </a:accent1>
      <a:accent2>
        <a:srgbClr val="34434A"/>
      </a:accent2>
      <a:accent3>
        <a:srgbClr val="34434B"/>
      </a:accent3>
      <a:accent4>
        <a:srgbClr val="8E8E8E"/>
      </a:accent4>
      <a:accent5>
        <a:srgbClr val="6C6C6C"/>
      </a:accent5>
      <a:accent6>
        <a:srgbClr val="D81032"/>
      </a:accent6>
      <a:hlink>
        <a:srgbClr val="D81032"/>
      </a:hlink>
      <a:folHlink>
        <a:srgbClr val="3E4950"/>
      </a:folHlink>
    </a:clrScheme>
    <a:fontScheme name="气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losingSlide">
  <a:themeElements>
    <a:clrScheme name="EINK_Colors">
      <a:dk1>
        <a:srgbClr val="34424A"/>
      </a:dk1>
      <a:lt1>
        <a:sysClr val="window" lastClr="FFFFFF"/>
      </a:lt1>
      <a:dk2>
        <a:srgbClr val="3E4C53"/>
      </a:dk2>
      <a:lt2>
        <a:srgbClr val="FFFFFF"/>
      </a:lt2>
      <a:accent1>
        <a:srgbClr val="DB0A2C"/>
      </a:accent1>
      <a:accent2>
        <a:srgbClr val="34434A"/>
      </a:accent2>
      <a:accent3>
        <a:srgbClr val="34434B"/>
      </a:accent3>
      <a:accent4>
        <a:srgbClr val="8E8E8E"/>
      </a:accent4>
      <a:accent5>
        <a:srgbClr val="6C6C6C"/>
      </a:accent5>
      <a:accent6>
        <a:srgbClr val="D81032"/>
      </a:accent6>
      <a:hlink>
        <a:srgbClr val="D81032"/>
      </a:hlink>
      <a:folHlink>
        <a:srgbClr val="3E49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A3B2C1"/>
    </a:accent1>
    <a:accent2>
      <a:srgbClr val="CC0000"/>
    </a:accent2>
    <a:accent3>
      <a:srgbClr val="8F8F8F"/>
    </a:accent3>
    <a:accent4>
      <a:srgbClr val="707070"/>
    </a:accent4>
    <a:accent5>
      <a:srgbClr val="CED5DD"/>
    </a:accent5>
    <a:accent6>
      <a:srgbClr val="B90000"/>
    </a:accent6>
    <a:hlink>
      <a:srgbClr val="0000FF"/>
    </a:hlink>
    <a:folHlink>
      <a:srgbClr val="FF00FF"/>
    </a:folHlink>
  </a:clrScheme>
  <a:fontScheme name="Default">
    <a:majorFont>
      <a:latin typeface="Avenir Roman"/>
      <a:ea typeface="Avenir Roman"/>
      <a:cs typeface="Avenir Roman"/>
    </a:majorFont>
    <a:minorFont>
      <a:latin typeface="Helvetica"/>
      <a:ea typeface="Helvetica"/>
      <a:cs typeface="Helvetica"/>
    </a:minorFont>
  </a:fontScheme>
  <a:fmtScheme name="Default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38100" dist="20000" dir="5400000" rotWithShape="0">
            <a:srgbClr val="000000">
              <a:alpha val="38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Confidential_16x9</Template>
  <TotalTime>0</TotalTime>
  <Words>4876</Words>
  <Application>WPS 演示</Application>
  <PresentationFormat>全屏显示(16:9)</PresentationFormat>
  <Paragraphs>680</Paragraphs>
  <Slides>47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47</vt:i4>
      </vt:variant>
    </vt:vector>
  </HeadingPairs>
  <TitlesOfParts>
    <vt:vector size="91" baseType="lpstr">
      <vt:lpstr>Arial</vt:lpstr>
      <vt:lpstr>宋体</vt:lpstr>
      <vt:lpstr>Wingdings</vt:lpstr>
      <vt:lpstr>Arial</vt:lpstr>
      <vt:lpstr>Calibri</vt:lpstr>
      <vt:lpstr>方正舒体</vt:lpstr>
      <vt:lpstr>微软雅黑</vt:lpstr>
      <vt:lpstr>Avenir Black</vt:lpstr>
      <vt:lpstr>Segoe Print</vt:lpstr>
      <vt:lpstr>Helvetica</vt:lpstr>
      <vt:lpstr>Microsoft JhengHei</vt:lpstr>
      <vt:lpstr>Heiti TC Light</vt:lpstr>
      <vt:lpstr>Arial Unicode MS</vt:lpstr>
      <vt:lpstr>PMingLiU</vt:lpstr>
      <vt:lpstr>Avenir Medium</vt:lpstr>
      <vt:lpstr>Avenir Book</vt:lpstr>
      <vt:lpstr>Avenir Black</vt:lpstr>
      <vt:lpstr>DFKai-SB</vt:lpstr>
      <vt:lpstr>Helvetica</vt:lpstr>
      <vt:lpstr>Adobe Gothic Std B</vt:lpstr>
      <vt:lpstr>Aharoni</vt:lpstr>
      <vt:lpstr>Avenir Heavy</vt:lpstr>
      <vt:lpstr>Arial Unicode MS</vt:lpstr>
      <vt:lpstr>HY견고딕</vt:lpstr>
      <vt:lpstr>Yu Gothic UI Semibold</vt:lpstr>
      <vt:lpstr>Webdings</vt:lpstr>
      <vt:lpstr>華康中圓體</vt:lpstr>
      <vt:lpstr>Tahoma</vt:lpstr>
      <vt:lpstr>Times New Roman</vt:lpstr>
      <vt:lpstr>華康中黑體</vt:lpstr>
      <vt:lpstr>微软雅黑 Light</vt:lpstr>
      <vt:lpstr>幼圆</vt:lpstr>
      <vt:lpstr>Arial Rounded MT Bold</vt:lpstr>
      <vt:lpstr>Verdana</vt:lpstr>
      <vt:lpstr>Calibri</vt:lpstr>
      <vt:lpstr>Trebuchet MS</vt:lpstr>
      <vt:lpstr>MingLiU-ExtB</vt:lpstr>
      <vt:lpstr>方正姚体</vt:lpstr>
      <vt:lpstr>Microsoft YaHei UI</vt:lpstr>
      <vt:lpstr>Yu Gothic</vt:lpstr>
      <vt:lpstr>自定义设计方案</vt:lpstr>
      <vt:lpstr>Confidential_16x9</vt:lpstr>
      <vt:lpstr>2_Layout</vt:lpstr>
      <vt:lpstr>4_ClosingSlide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期待您的加入！ 谢谢!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Zorah</dc:creator>
  <cp:lastModifiedBy>老鹰</cp:lastModifiedBy>
  <cp:revision>592</cp:revision>
  <dcterms:created xsi:type="dcterms:W3CDTF">2015-10-21T02:36:00Z</dcterms:created>
  <dcterms:modified xsi:type="dcterms:W3CDTF">2022-12-11T09:30:30Z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3C4CA7F11F5A446B8431654E0F027261</vt:lpwstr>
  </property>
  <property fmtid="{D5CDD505-2E9C-101B-9397-08002B2CF9AE}" pid="3" name="KSOProductBuildVer">
    <vt:lpwstr>2052-11.1.0.12763</vt:lpwstr>
  </property>
</Properties>
</file>